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handoutMasterIdLst>
    <p:handoutMasterId r:id="rId40"/>
  </p:handoutMasterIdLst>
  <p:sldIdLst>
    <p:sldId id="343" r:id="rId2"/>
    <p:sldId id="469" r:id="rId3"/>
    <p:sldId id="400" r:id="rId4"/>
    <p:sldId id="464" r:id="rId5"/>
    <p:sldId id="465" r:id="rId6"/>
    <p:sldId id="467" r:id="rId7"/>
    <p:sldId id="517" r:id="rId8"/>
    <p:sldId id="518" r:id="rId9"/>
    <p:sldId id="519" r:id="rId10"/>
    <p:sldId id="520" r:id="rId11"/>
    <p:sldId id="521" r:id="rId12"/>
    <p:sldId id="548" r:id="rId13"/>
    <p:sldId id="523" r:id="rId14"/>
    <p:sldId id="524" r:id="rId15"/>
    <p:sldId id="525" r:id="rId16"/>
    <p:sldId id="526" r:id="rId17"/>
    <p:sldId id="549" r:id="rId18"/>
    <p:sldId id="527" r:id="rId19"/>
    <p:sldId id="528" r:id="rId20"/>
    <p:sldId id="529" r:id="rId21"/>
    <p:sldId id="530" r:id="rId22"/>
    <p:sldId id="531" r:id="rId23"/>
    <p:sldId id="532" r:id="rId24"/>
    <p:sldId id="533" r:id="rId25"/>
    <p:sldId id="534" r:id="rId26"/>
    <p:sldId id="535" r:id="rId27"/>
    <p:sldId id="536" r:id="rId28"/>
    <p:sldId id="538" r:id="rId29"/>
    <p:sldId id="539" r:id="rId30"/>
    <p:sldId id="540" r:id="rId31"/>
    <p:sldId id="542" r:id="rId32"/>
    <p:sldId id="543" r:id="rId33"/>
    <p:sldId id="544" r:id="rId34"/>
    <p:sldId id="545" r:id="rId35"/>
    <p:sldId id="551" r:id="rId36"/>
    <p:sldId id="546" r:id="rId37"/>
    <p:sldId id="515" r:id="rId38"/>
  </p:sldIdLst>
  <p:sldSz cx="9144000" cy="6858000" type="screen4x3"/>
  <p:notesSz cx="7053263" cy="93091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CC"/>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152" autoAdjust="0"/>
    <p:restoredTop sz="94671" autoAdjust="0"/>
  </p:normalViewPr>
  <p:slideViewPr>
    <p:cSldViewPr>
      <p:cViewPr>
        <p:scale>
          <a:sx n="80" d="100"/>
          <a:sy n="80" d="100"/>
        </p:scale>
        <p:origin x="-162" y="-114"/>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26"/>
    </mc:Choice>
    <mc:Fallback>
      <c:style val="26"/>
    </mc:Fallback>
  </mc:AlternateContent>
  <c:chart>
    <c:autoTitleDeleted val="1"/>
    <c:view3D>
      <c:rotX val="75"/>
      <c:rotY val="0"/>
      <c:rAngAx val="0"/>
      <c:perspective val="30"/>
    </c:view3D>
    <c:floor>
      <c:thickness val="0"/>
    </c:floor>
    <c:sideWall>
      <c:thickness val="0"/>
    </c:sideWall>
    <c:backWall>
      <c:thickness val="0"/>
    </c:backWall>
    <c:plotArea>
      <c:layout/>
      <c:pie3DChart>
        <c:varyColors val="1"/>
        <c:ser>
          <c:idx val="0"/>
          <c:order val="0"/>
          <c:tx>
            <c:strRef>
              <c:f>Sheet1!$B$1</c:f>
              <c:strCache>
                <c:ptCount val="1"/>
                <c:pt idx="0">
                  <c:v>Số HSSV</c:v>
                </c:pt>
              </c:strCache>
            </c:strRef>
          </c:tx>
          <c:dLbls>
            <c:dLbl>
              <c:idx val="0"/>
              <c:layout/>
              <c:tx>
                <c:rich>
                  <a:bodyPr/>
                  <a:lstStyle/>
                  <a:p>
                    <a:r>
                      <a:rPr lang="en-US" smtClean="0"/>
                      <a:t>85.06%</a:t>
                    </a:r>
                    <a:endParaRPr lang="en-US"/>
                  </a:p>
                </c:rich>
              </c:tx>
              <c:dLblPos val="bestFit"/>
              <c:showLegendKey val="0"/>
              <c:showVal val="0"/>
              <c:showCatName val="0"/>
              <c:showSerName val="0"/>
              <c:showPercent val="1"/>
              <c:showBubbleSize val="0"/>
            </c:dLbl>
            <c:dLbl>
              <c:idx val="1"/>
              <c:layout/>
              <c:tx>
                <c:rich>
                  <a:bodyPr/>
                  <a:lstStyle/>
                  <a:p>
                    <a:r>
                      <a:rPr lang="en-US" smtClean="0"/>
                      <a:t>7.82%</a:t>
                    </a:r>
                    <a:endParaRPr lang="en-US"/>
                  </a:p>
                </c:rich>
              </c:tx>
              <c:dLblPos val="bestFit"/>
              <c:showLegendKey val="0"/>
              <c:showVal val="0"/>
              <c:showCatName val="0"/>
              <c:showSerName val="0"/>
              <c:showPercent val="1"/>
              <c:showBubbleSize val="0"/>
            </c:dLbl>
            <c:dLbl>
              <c:idx val="2"/>
              <c:layout/>
              <c:tx>
                <c:rich>
                  <a:bodyPr/>
                  <a:lstStyle/>
                  <a:p>
                    <a:r>
                      <a:rPr lang="en-US" smtClean="0"/>
                      <a:t>7.11%</a:t>
                    </a:r>
                    <a:endParaRPr lang="en-US"/>
                  </a:p>
                </c:rich>
              </c:tx>
              <c:dLblPos val="bestFit"/>
              <c:showLegendKey val="0"/>
              <c:showVal val="0"/>
              <c:showCatName val="0"/>
              <c:showSerName val="0"/>
              <c:showPercent val="1"/>
              <c:showBubbleSize val="0"/>
            </c:dLbl>
            <c:numFmt formatCode="0.00%" sourceLinked="0"/>
            <c:dLblPos val="bestFit"/>
            <c:showLegendKey val="0"/>
            <c:showVal val="0"/>
            <c:showCatName val="0"/>
            <c:showSerName val="0"/>
            <c:showPercent val="1"/>
            <c:showBubbleSize val="0"/>
            <c:showLeaderLines val="1"/>
          </c:dLbls>
          <c:cat>
            <c:strRef>
              <c:f>Sheet1!$A$2:$A$4</c:f>
              <c:strCache>
                <c:ptCount val="3"/>
                <c:pt idx="0">
                  <c:v>Có việc làm</c:v>
                </c:pt>
                <c:pt idx="1">
                  <c:v>Học tiếp lên trình độ cao hơn (vừa đi làm vừa học)</c:v>
                </c:pt>
                <c:pt idx="2">
                  <c:v>Có việc làm chưa phù hợp</c:v>
                </c:pt>
              </c:strCache>
            </c:strRef>
          </c:cat>
          <c:val>
            <c:numRef>
              <c:f>Sheet1!$B$2:$B$4</c:f>
              <c:numCache>
                <c:formatCode>General</c:formatCode>
                <c:ptCount val="3"/>
                <c:pt idx="0">
                  <c:v>478</c:v>
                </c:pt>
                <c:pt idx="1">
                  <c:v>44</c:v>
                </c:pt>
                <c:pt idx="2">
                  <c:v>40</c:v>
                </c:pt>
              </c:numCache>
            </c:numRef>
          </c:val>
        </c:ser>
        <c:ser>
          <c:idx val="1"/>
          <c:order val="1"/>
          <c:tx>
            <c:strRef>
              <c:f>Sheet1!$C$1</c:f>
              <c:strCache>
                <c:ptCount val="1"/>
                <c:pt idx="0">
                  <c:v>Tỷ lệ %</c:v>
                </c:pt>
              </c:strCache>
            </c:strRef>
          </c:tx>
          <c:dLbls>
            <c:showLegendKey val="0"/>
            <c:showVal val="0"/>
            <c:showCatName val="0"/>
            <c:showSerName val="0"/>
            <c:showPercent val="1"/>
            <c:showBubbleSize val="0"/>
            <c:showLeaderLines val="1"/>
          </c:dLbls>
          <c:cat>
            <c:strRef>
              <c:f>Sheet1!$A$2:$A$4</c:f>
              <c:strCache>
                <c:ptCount val="3"/>
                <c:pt idx="0">
                  <c:v>Có việc làm</c:v>
                </c:pt>
                <c:pt idx="1">
                  <c:v>Học tiếp lên trình độ cao hơn (vừa đi làm vừa học)</c:v>
                </c:pt>
                <c:pt idx="2">
                  <c:v>Có việc làm chưa phù hợp</c:v>
                </c:pt>
              </c:strCache>
            </c:strRef>
          </c:cat>
          <c:val>
            <c:numRef>
              <c:f>Sheet1!$C$2:$C$4</c:f>
              <c:numCache>
                <c:formatCode>0.00%</c:formatCode>
                <c:ptCount val="3"/>
                <c:pt idx="0">
                  <c:v>0.85060000000000002</c:v>
                </c:pt>
                <c:pt idx="1">
                  <c:v>7.8200000000000006E-2</c:v>
                </c:pt>
                <c:pt idx="2">
                  <c:v>7.1099999999999997E-2</c:v>
                </c:pt>
              </c:numCache>
            </c:numRef>
          </c:val>
        </c:ser>
        <c:dLbls>
          <c:showLegendKey val="0"/>
          <c:showVal val="0"/>
          <c:showCatName val="0"/>
          <c:showSerName val="0"/>
          <c:showPercent val="1"/>
          <c:showBubbleSize val="0"/>
          <c:showLeaderLines val="1"/>
        </c:dLbls>
      </c:pie3DChart>
    </c:plotArea>
    <c:legend>
      <c:legendPos val="r"/>
      <c:layout/>
      <c:overlay val="0"/>
    </c:legend>
    <c:plotVisOnly val="1"/>
    <c:dispBlanksAs val="gap"/>
    <c:showDLblsOverMax val="0"/>
  </c:chart>
  <c:txPr>
    <a:bodyPr/>
    <a:lstStyle/>
    <a:p>
      <a:pPr>
        <a:defRPr sz="1800"/>
      </a:pPr>
      <a:endParaRPr lang="en-US"/>
    </a:p>
  </c:txPr>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146B6D0-594F-4B06-8533-9A07F56A44E0}" type="doc">
      <dgm:prSet loTypeId="urn:microsoft.com/office/officeart/2005/8/layout/hProcess9" loCatId="process" qsTypeId="urn:microsoft.com/office/officeart/2005/8/quickstyle/simple1" qsCatId="simple" csTypeId="urn:microsoft.com/office/officeart/2005/8/colors/colorful1" csCatId="colorful" phldr="1"/>
      <dgm:spPr/>
    </dgm:pt>
    <dgm:pt modelId="{16EE1798-5026-4307-B42B-9495644EE1C1}">
      <dgm:prSet phldrT="[Text]" custT="1"/>
      <dgm:spPr/>
      <dgm:t>
        <a:bodyPr anchor="t" anchorCtr="0"/>
        <a:lstStyle/>
        <a:p>
          <a:r>
            <a:rPr lang="en-US" sz="2000" b="1" smtClean="0">
              <a:effectLst>
                <a:outerShdw blurRad="38100" dist="38100" dir="2700000" algn="tl">
                  <a:srgbClr val="000000">
                    <a:alpha val="43137"/>
                  </a:srgbClr>
                </a:outerShdw>
              </a:effectLst>
              <a:latin typeface="Tahoma" pitchFamily="34" charset="0"/>
              <a:ea typeface="Tahoma" pitchFamily="34" charset="0"/>
              <a:cs typeface="Tahoma" pitchFamily="34" charset="0"/>
            </a:rPr>
            <a:t>ĐẢNG BỘ </a:t>
          </a:r>
        </a:p>
      </dgm:t>
    </dgm:pt>
    <dgm:pt modelId="{3AF55B64-1D22-40A8-ACC8-35FB5F08093F}" type="parTrans" cxnId="{77403B80-7D0D-45E7-98B2-80364C0EA40E}">
      <dgm:prSet/>
      <dgm:spPr/>
      <dgm:t>
        <a:bodyPr/>
        <a:lstStyle/>
        <a:p>
          <a:endParaRPr lang="vi-VN"/>
        </a:p>
      </dgm:t>
    </dgm:pt>
    <dgm:pt modelId="{7AADDBB6-A4AD-4354-8A99-D48705E048BB}" type="sibTrans" cxnId="{77403B80-7D0D-45E7-98B2-80364C0EA40E}">
      <dgm:prSet/>
      <dgm:spPr/>
      <dgm:t>
        <a:bodyPr/>
        <a:lstStyle/>
        <a:p>
          <a:endParaRPr lang="vi-VN"/>
        </a:p>
      </dgm:t>
    </dgm:pt>
    <dgm:pt modelId="{68AFF10B-185A-42BC-96C3-6A941C497D34}">
      <dgm:prSet phldrT="[Text]" custT="1"/>
      <dgm:spPr/>
      <dgm:t>
        <a:bodyPr anchor="t" anchorCtr="0"/>
        <a:lstStyle/>
        <a:p>
          <a:r>
            <a:rPr lang="en-US" sz="2000" b="1" smtClean="0">
              <a:effectLst/>
              <a:latin typeface="Tahoma" pitchFamily="34" charset="0"/>
              <a:ea typeface="Tahoma" pitchFamily="34" charset="0"/>
              <a:cs typeface="Tahoma" pitchFamily="34" charset="0"/>
            </a:rPr>
            <a:t>HỘI SINH VIÊN </a:t>
          </a:r>
          <a:endParaRPr lang="vi-VN" sz="2000" b="1" smtClean="0">
            <a:effectLst/>
            <a:latin typeface="Tahoma" pitchFamily="34" charset="0"/>
            <a:ea typeface="Tahoma" pitchFamily="34" charset="0"/>
            <a:cs typeface="Tahoma" pitchFamily="34" charset="0"/>
          </a:endParaRPr>
        </a:p>
      </dgm:t>
    </dgm:pt>
    <dgm:pt modelId="{3A9D1D7B-DB8C-4882-BE5D-A6F302EE32E7}" type="sibTrans" cxnId="{F01528E6-7D96-455A-B9E7-3A941FCDCB48}">
      <dgm:prSet/>
      <dgm:spPr/>
      <dgm:t>
        <a:bodyPr/>
        <a:lstStyle/>
        <a:p>
          <a:endParaRPr lang="vi-VN"/>
        </a:p>
      </dgm:t>
    </dgm:pt>
    <dgm:pt modelId="{57EC1B03-A700-4155-B2C5-D9DF7FCB8A77}" type="parTrans" cxnId="{F01528E6-7D96-455A-B9E7-3A941FCDCB48}">
      <dgm:prSet/>
      <dgm:spPr/>
      <dgm:t>
        <a:bodyPr/>
        <a:lstStyle/>
        <a:p>
          <a:endParaRPr lang="vi-VN"/>
        </a:p>
      </dgm:t>
    </dgm:pt>
    <dgm:pt modelId="{4AC1ACB8-1098-46CC-8AF9-FC681AC730A2}">
      <dgm:prSet phldrT="[Text]" custT="1"/>
      <dgm:spPr/>
      <dgm:t>
        <a:bodyPr anchor="t" anchorCtr="0"/>
        <a:lstStyle/>
        <a:p>
          <a:pPr algn="ctr"/>
          <a:r>
            <a:rPr lang="en-US" sz="2000" b="1" smtClean="0">
              <a:effectLst/>
              <a:latin typeface="Tahoma" pitchFamily="34" charset="0"/>
              <a:ea typeface="Tahoma" pitchFamily="34" charset="0"/>
              <a:cs typeface="Tahoma" pitchFamily="34" charset="0"/>
            </a:rPr>
            <a:t>ĐOÀN THANH NIÊN</a:t>
          </a:r>
        </a:p>
        <a:p>
          <a:pPr algn="ctr"/>
          <a:endParaRPr lang="vi-VN" sz="2000" b="1">
            <a:effectLst/>
            <a:latin typeface="+mn-lt"/>
            <a:cs typeface="Times New Roman" pitchFamily="18" charset="0"/>
          </a:endParaRPr>
        </a:p>
      </dgm:t>
    </dgm:pt>
    <dgm:pt modelId="{FBE96F2B-BE4E-4425-AD43-05BBDA35201F}" type="sibTrans" cxnId="{DF0FF4BF-2DD5-4919-9A78-E75A4CAA90AB}">
      <dgm:prSet/>
      <dgm:spPr/>
      <dgm:t>
        <a:bodyPr/>
        <a:lstStyle/>
        <a:p>
          <a:endParaRPr lang="vi-VN"/>
        </a:p>
      </dgm:t>
    </dgm:pt>
    <dgm:pt modelId="{3A090C13-7C07-447D-8B96-358D5A0B3708}" type="parTrans" cxnId="{DF0FF4BF-2DD5-4919-9A78-E75A4CAA90AB}">
      <dgm:prSet/>
      <dgm:spPr/>
      <dgm:t>
        <a:bodyPr/>
        <a:lstStyle/>
        <a:p>
          <a:endParaRPr lang="vi-VN"/>
        </a:p>
      </dgm:t>
    </dgm:pt>
    <dgm:pt modelId="{6712437D-F6B7-4D5B-BB27-CF2D27FB9381}">
      <dgm:prSet phldrT="[Text]" custT="1"/>
      <dgm:spPr/>
      <dgm:t>
        <a:bodyPr anchor="t" anchorCtr="0"/>
        <a:lstStyle/>
        <a:p>
          <a:r>
            <a:rPr lang="vi-VN" sz="2000" b="1" smtClean="0">
              <a:effectLst/>
              <a:latin typeface="Tahoma" pitchFamily="34" charset="0"/>
              <a:ea typeface="Tahoma" pitchFamily="34" charset="0"/>
              <a:cs typeface="Tahoma" pitchFamily="34" charset="0"/>
            </a:rPr>
            <a:t>CÔNG ĐOÀN</a:t>
          </a:r>
        </a:p>
        <a:p>
          <a:r>
            <a:rPr lang="vi-VN" sz="2000" b="1" smtClean="0">
              <a:effectLst/>
              <a:latin typeface="+mn-lt"/>
              <a:cs typeface="Times New Roman" pitchFamily="18" charset="0"/>
            </a:rPr>
            <a:t> </a:t>
          </a:r>
        </a:p>
      </dgm:t>
    </dgm:pt>
    <dgm:pt modelId="{E1F110D0-973D-4EA6-9591-DC087E778680}" type="sibTrans" cxnId="{8C9E9AA2-F644-4AE8-88DC-881466F1DF0A}">
      <dgm:prSet/>
      <dgm:spPr/>
      <dgm:t>
        <a:bodyPr/>
        <a:lstStyle/>
        <a:p>
          <a:endParaRPr lang="vi-VN"/>
        </a:p>
      </dgm:t>
    </dgm:pt>
    <dgm:pt modelId="{6926ADA6-B9DC-45F1-B0FB-3FB5F4AF72F7}" type="parTrans" cxnId="{8C9E9AA2-F644-4AE8-88DC-881466F1DF0A}">
      <dgm:prSet/>
      <dgm:spPr/>
      <dgm:t>
        <a:bodyPr/>
        <a:lstStyle/>
        <a:p>
          <a:endParaRPr lang="vi-VN"/>
        </a:p>
      </dgm:t>
    </dgm:pt>
    <dgm:pt modelId="{0D972441-43C2-40ED-8DA3-5D0FA3914D1E}">
      <dgm:prSet phldrT="[Text]" custT="1"/>
      <dgm:spPr/>
      <dgm:t>
        <a:bodyPr anchor="t" anchorCtr="0"/>
        <a:lstStyle/>
        <a:p>
          <a:r>
            <a:rPr lang="en-US" sz="2000" b="1" smtClean="0">
              <a:effectLst/>
              <a:latin typeface="Tahoma" pitchFamily="34" charset="0"/>
              <a:ea typeface="Tahoma" pitchFamily="34" charset="0"/>
              <a:cs typeface="Tahoma" pitchFamily="34" charset="0"/>
            </a:rPr>
            <a:t>CHÍNH QUYỀN </a:t>
          </a:r>
        </a:p>
        <a:p>
          <a:endParaRPr lang="vi-VN" sz="2000" b="1">
            <a:effectLst/>
            <a:latin typeface="+mn-lt"/>
            <a:cs typeface="Times New Roman" pitchFamily="18" charset="0"/>
          </a:endParaRPr>
        </a:p>
      </dgm:t>
    </dgm:pt>
    <dgm:pt modelId="{0C43664B-D707-456F-B66A-3E56023D71FA}" type="sibTrans" cxnId="{CDBD04AF-919A-4426-AF88-2D2147FA955F}">
      <dgm:prSet/>
      <dgm:spPr/>
      <dgm:t>
        <a:bodyPr/>
        <a:lstStyle/>
        <a:p>
          <a:endParaRPr lang="vi-VN"/>
        </a:p>
      </dgm:t>
    </dgm:pt>
    <dgm:pt modelId="{6881F93B-7675-424C-B005-A9BFE5571BC5}" type="parTrans" cxnId="{CDBD04AF-919A-4426-AF88-2D2147FA955F}">
      <dgm:prSet/>
      <dgm:spPr/>
      <dgm:t>
        <a:bodyPr/>
        <a:lstStyle/>
        <a:p>
          <a:endParaRPr lang="vi-VN"/>
        </a:p>
      </dgm:t>
    </dgm:pt>
    <dgm:pt modelId="{1655B2C5-7BD1-453A-AB90-F8664B8F6CCA}" type="pres">
      <dgm:prSet presAssocID="{2146B6D0-594F-4B06-8533-9A07F56A44E0}" presName="CompostProcess" presStyleCnt="0">
        <dgm:presLayoutVars>
          <dgm:dir/>
          <dgm:resizeHandles val="exact"/>
        </dgm:presLayoutVars>
      </dgm:prSet>
      <dgm:spPr/>
    </dgm:pt>
    <dgm:pt modelId="{EA5313D9-5C94-4167-A476-67FA8B32BF32}" type="pres">
      <dgm:prSet presAssocID="{2146B6D0-594F-4B06-8533-9A07F56A44E0}" presName="arrow" presStyleLbl="bgShp" presStyleIdx="0" presStyleCnt="1" custScaleX="117647" custLinFactNeighborY="-737"/>
      <dgm:spPr/>
    </dgm:pt>
    <dgm:pt modelId="{095C0A42-98F6-4601-A453-F8C9ABD494ED}" type="pres">
      <dgm:prSet presAssocID="{2146B6D0-594F-4B06-8533-9A07F56A44E0}" presName="linearProcess" presStyleCnt="0"/>
      <dgm:spPr/>
    </dgm:pt>
    <dgm:pt modelId="{AFDB3085-C8FB-4CBD-89B4-860BE93F1929}" type="pres">
      <dgm:prSet presAssocID="{16EE1798-5026-4307-B42B-9495644EE1C1}" presName="textNode" presStyleLbl="node1" presStyleIdx="0" presStyleCnt="5" custScaleX="116090" custScaleY="110415">
        <dgm:presLayoutVars>
          <dgm:bulletEnabled val="1"/>
        </dgm:presLayoutVars>
      </dgm:prSet>
      <dgm:spPr/>
      <dgm:t>
        <a:bodyPr/>
        <a:lstStyle/>
        <a:p>
          <a:endParaRPr lang="vi-VN"/>
        </a:p>
      </dgm:t>
    </dgm:pt>
    <dgm:pt modelId="{EF66D5BE-7483-4B91-B373-ACC280C82473}" type="pres">
      <dgm:prSet presAssocID="{7AADDBB6-A4AD-4354-8A99-D48705E048BB}" presName="sibTrans" presStyleCnt="0"/>
      <dgm:spPr/>
    </dgm:pt>
    <dgm:pt modelId="{D695698D-ABA8-4660-8934-5E0D21E65F25}" type="pres">
      <dgm:prSet presAssocID="{0D972441-43C2-40ED-8DA3-5D0FA3914D1E}" presName="textNode" presStyleLbl="node1" presStyleIdx="1" presStyleCnt="5" custScaleX="112790" custScaleY="110415">
        <dgm:presLayoutVars>
          <dgm:bulletEnabled val="1"/>
        </dgm:presLayoutVars>
      </dgm:prSet>
      <dgm:spPr/>
      <dgm:t>
        <a:bodyPr/>
        <a:lstStyle/>
        <a:p>
          <a:endParaRPr lang="vi-VN"/>
        </a:p>
      </dgm:t>
    </dgm:pt>
    <dgm:pt modelId="{DDC9DA5C-4541-4BF4-9112-DFE9B4437E82}" type="pres">
      <dgm:prSet presAssocID="{0C43664B-D707-456F-B66A-3E56023D71FA}" presName="sibTrans" presStyleCnt="0"/>
      <dgm:spPr/>
    </dgm:pt>
    <dgm:pt modelId="{421081A5-47C7-43ED-883F-3DE2035C0B88}" type="pres">
      <dgm:prSet presAssocID="{6712437D-F6B7-4D5B-BB27-CF2D27FB9381}" presName="textNode" presStyleLbl="node1" presStyleIdx="2" presStyleCnt="5" custScaleX="115423" custScaleY="111029">
        <dgm:presLayoutVars>
          <dgm:bulletEnabled val="1"/>
        </dgm:presLayoutVars>
      </dgm:prSet>
      <dgm:spPr/>
      <dgm:t>
        <a:bodyPr/>
        <a:lstStyle/>
        <a:p>
          <a:endParaRPr lang="vi-VN"/>
        </a:p>
      </dgm:t>
    </dgm:pt>
    <dgm:pt modelId="{E101FCAC-A5F6-4F9A-9E3D-95BF671C97BA}" type="pres">
      <dgm:prSet presAssocID="{E1F110D0-973D-4EA6-9591-DC087E778680}" presName="sibTrans" presStyleCnt="0"/>
      <dgm:spPr/>
    </dgm:pt>
    <dgm:pt modelId="{A398B558-CCA0-4D1B-B4B0-500BA4CED926}" type="pres">
      <dgm:prSet presAssocID="{4AC1ACB8-1098-46CC-8AF9-FC681AC730A2}" presName="textNode" presStyleLbl="node1" presStyleIdx="3" presStyleCnt="5" custScaleX="125645" custScaleY="106824">
        <dgm:presLayoutVars>
          <dgm:bulletEnabled val="1"/>
        </dgm:presLayoutVars>
      </dgm:prSet>
      <dgm:spPr/>
      <dgm:t>
        <a:bodyPr/>
        <a:lstStyle/>
        <a:p>
          <a:endParaRPr lang="vi-VN"/>
        </a:p>
      </dgm:t>
    </dgm:pt>
    <dgm:pt modelId="{117E38E9-1EC1-4C74-8824-96DF5CA69840}" type="pres">
      <dgm:prSet presAssocID="{FBE96F2B-BE4E-4425-AD43-05BBDA35201F}" presName="sibTrans" presStyleCnt="0"/>
      <dgm:spPr/>
    </dgm:pt>
    <dgm:pt modelId="{71C94742-5DCC-49AA-911D-30D1017DBF04}" type="pres">
      <dgm:prSet presAssocID="{68AFF10B-185A-42BC-96C3-6A941C497D34}" presName="textNode" presStyleLbl="node1" presStyleIdx="4" presStyleCnt="5" custScaleX="133445" custScaleY="106824">
        <dgm:presLayoutVars>
          <dgm:bulletEnabled val="1"/>
        </dgm:presLayoutVars>
      </dgm:prSet>
      <dgm:spPr/>
      <dgm:t>
        <a:bodyPr/>
        <a:lstStyle/>
        <a:p>
          <a:endParaRPr lang="vi-VN"/>
        </a:p>
      </dgm:t>
    </dgm:pt>
  </dgm:ptLst>
  <dgm:cxnLst>
    <dgm:cxn modelId="{289B1716-432D-4327-B7CC-68B960ED9D04}" type="presOf" srcId="{16EE1798-5026-4307-B42B-9495644EE1C1}" destId="{AFDB3085-C8FB-4CBD-89B4-860BE93F1929}" srcOrd="0" destOrd="0" presId="urn:microsoft.com/office/officeart/2005/8/layout/hProcess9"/>
    <dgm:cxn modelId="{F4F76E72-7663-4A04-9951-2896BD1DE933}" type="presOf" srcId="{2146B6D0-594F-4B06-8533-9A07F56A44E0}" destId="{1655B2C5-7BD1-453A-AB90-F8664B8F6CCA}" srcOrd="0" destOrd="0" presId="urn:microsoft.com/office/officeart/2005/8/layout/hProcess9"/>
    <dgm:cxn modelId="{DF0FF4BF-2DD5-4919-9A78-E75A4CAA90AB}" srcId="{2146B6D0-594F-4B06-8533-9A07F56A44E0}" destId="{4AC1ACB8-1098-46CC-8AF9-FC681AC730A2}" srcOrd="3" destOrd="0" parTransId="{3A090C13-7C07-447D-8B96-358D5A0B3708}" sibTransId="{FBE96F2B-BE4E-4425-AD43-05BBDA35201F}"/>
    <dgm:cxn modelId="{A99D0E19-69B0-4ED7-B5DC-D36E71A01C51}" type="presOf" srcId="{68AFF10B-185A-42BC-96C3-6A941C497D34}" destId="{71C94742-5DCC-49AA-911D-30D1017DBF04}" srcOrd="0" destOrd="0" presId="urn:microsoft.com/office/officeart/2005/8/layout/hProcess9"/>
    <dgm:cxn modelId="{77403B80-7D0D-45E7-98B2-80364C0EA40E}" srcId="{2146B6D0-594F-4B06-8533-9A07F56A44E0}" destId="{16EE1798-5026-4307-B42B-9495644EE1C1}" srcOrd="0" destOrd="0" parTransId="{3AF55B64-1D22-40A8-ACC8-35FB5F08093F}" sibTransId="{7AADDBB6-A4AD-4354-8A99-D48705E048BB}"/>
    <dgm:cxn modelId="{768229B1-5E0F-48DA-9634-BAF0660668BE}" type="presOf" srcId="{0D972441-43C2-40ED-8DA3-5D0FA3914D1E}" destId="{D695698D-ABA8-4660-8934-5E0D21E65F25}" srcOrd="0" destOrd="0" presId="urn:microsoft.com/office/officeart/2005/8/layout/hProcess9"/>
    <dgm:cxn modelId="{F01528E6-7D96-455A-B9E7-3A941FCDCB48}" srcId="{2146B6D0-594F-4B06-8533-9A07F56A44E0}" destId="{68AFF10B-185A-42BC-96C3-6A941C497D34}" srcOrd="4" destOrd="0" parTransId="{57EC1B03-A700-4155-B2C5-D9DF7FCB8A77}" sibTransId="{3A9D1D7B-DB8C-4882-BE5D-A6F302EE32E7}"/>
    <dgm:cxn modelId="{CDBD04AF-919A-4426-AF88-2D2147FA955F}" srcId="{2146B6D0-594F-4B06-8533-9A07F56A44E0}" destId="{0D972441-43C2-40ED-8DA3-5D0FA3914D1E}" srcOrd="1" destOrd="0" parTransId="{6881F93B-7675-424C-B005-A9BFE5571BC5}" sibTransId="{0C43664B-D707-456F-B66A-3E56023D71FA}"/>
    <dgm:cxn modelId="{AE659233-EDD9-4D2B-95A5-2252102AFC15}" type="presOf" srcId="{6712437D-F6B7-4D5B-BB27-CF2D27FB9381}" destId="{421081A5-47C7-43ED-883F-3DE2035C0B88}" srcOrd="0" destOrd="0" presId="urn:microsoft.com/office/officeart/2005/8/layout/hProcess9"/>
    <dgm:cxn modelId="{8C9E9AA2-F644-4AE8-88DC-881466F1DF0A}" srcId="{2146B6D0-594F-4B06-8533-9A07F56A44E0}" destId="{6712437D-F6B7-4D5B-BB27-CF2D27FB9381}" srcOrd="2" destOrd="0" parTransId="{6926ADA6-B9DC-45F1-B0FB-3FB5F4AF72F7}" sibTransId="{E1F110D0-973D-4EA6-9591-DC087E778680}"/>
    <dgm:cxn modelId="{567DD461-4661-4B92-BB92-4718EB00F5D6}" type="presOf" srcId="{4AC1ACB8-1098-46CC-8AF9-FC681AC730A2}" destId="{A398B558-CCA0-4D1B-B4B0-500BA4CED926}" srcOrd="0" destOrd="0" presId="urn:microsoft.com/office/officeart/2005/8/layout/hProcess9"/>
    <dgm:cxn modelId="{8598CA47-FF34-4BDB-ADA7-64653FEA2552}" type="presParOf" srcId="{1655B2C5-7BD1-453A-AB90-F8664B8F6CCA}" destId="{EA5313D9-5C94-4167-A476-67FA8B32BF32}" srcOrd="0" destOrd="0" presId="urn:microsoft.com/office/officeart/2005/8/layout/hProcess9"/>
    <dgm:cxn modelId="{784DF95F-CCD3-4FC0-A235-D5981EE5F663}" type="presParOf" srcId="{1655B2C5-7BD1-453A-AB90-F8664B8F6CCA}" destId="{095C0A42-98F6-4601-A453-F8C9ABD494ED}" srcOrd="1" destOrd="0" presId="urn:microsoft.com/office/officeart/2005/8/layout/hProcess9"/>
    <dgm:cxn modelId="{D0D19956-FB48-419C-ABCB-86E41447F240}" type="presParOf" srcId="{095C0A42-98F6-4601-A453-F8C9ABD494ED}" destId="{AFDB3085-C8FB-4CBD-89B4-860BE93F1929}" srcOrd="0" destOrd="0" presId="urn:microsoft.com/office/officeart/2005/8/layout/hProcess9"/>
    <dgm:cxn modelId="{06CAD738-93D1-403E-9AC6-1D70AFFB9FAF}" type="presParOf" srcId="{095C0A42-98F6-4601-A453-F8C9ABD494ED}" destId="{EF66D5BE-7483-4B91-B373-ACC280C82473}" srcOrd="1" destOrd="0" presId="urn:microsoft.com/office/officeart/2005/8/layout/hProcess9"/>
    <dgm:cxn modelId="{78F63BD8-FEEF-4851-92D5-770E24704946}" type="presParOf" srcId="{095C0A42-98F6-4601-A453-F8C9ABD494ED}" destId="{D695698D-ABA8-4660-8934-5E0D21E65F25}" srcOrd="2" destOrd="0" presId="urn:microsoft.com/office/officeart/2005/8/layout/hProcess9"/>
    <dgm:cxn modelId="{F1B5D3E6-0959-444A-B562-19308E365074}" type="presParOf" srcId="{095C0A42-98F6-4601-A453-F8C9ABD494ED}" destId="{DDC9DA5C-4541-4BF4-9112-DFE9B4437E82}" srcOrd="3" destOrd="0" presId="urn:microsoft.com/office/officeart/2005/8/layout/hProcess9"/>
    <dgm:cxn modelId="{F3931558-07E1-45A0-AF4D-901F1AA0D967}" type="presParOf" srcId="{095C0A42-98F6-4601-A453-F8C9ABD494ED}" destId="{421081A5-47C7-43ED-883F-3DE2035C0B88}" srcOrd="4" destOrd="0" presId="urn:microsoft.com/office/officeart/2005/8/layout/hProcess9"/>
    <dgm:cxn modelId="{1899D262-E809-442E-8CA7-9686D365450D}" type="presParOf" srcId="{095C0A42-98F6-4601-A453-F8C9ABD494ED}" destId="{E101FCAC-A5F6-4F9A-9E3D-95BF671C97BA}" srcOrd="5" destOrd="0" presId="urn:microsoft.com/office/officeart/2005/8/layout/hProcess9"/>
    <dgm:cxn modelId="{9FAEE4DD-F3F2-437F-8B0C-6C43E9523B0D}" type="presParOf" srcId="{095C0A42-98F6-4601-A453-F8C9ABD494ED}" destId="{A398B558-CCA0-4D1B-B4B0-500BA4CED926}" srcOrd="6" destOrd="0" presId="urn:microsoft.com/office/officeart/2005/8/layout/hProcess9"/>
    <dgm:cxn modelId="{4DAF6981-E0B6-4D8E-B5BE-E0C0C5DFA203}" type="presParOf" srcId="{095C0A42-98F6-4601-A453-F8C9ABD494ED}" destId="{117E38E9-1EC1-4C74-8824-96DF5CA69840}" srcOrd="7" destOrd="0" presId="urn:microsoft.com/office/officeart/2005/8/layout/hProcess9"/>
    <dgm:cxn modelId="{E79A5696-C5E2-4367-8CF5-89056B602724}" type="presParOf" srcId="{095C0A42-98F6-4601-A453-F8C9ABD494ED}" destId="{71C94742-5DCC-49AA-911D-30D1017DBF04}" srcOrd="8"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5313D9-5C94-4167-A476-67FA8B32BF32}">
      <dsp:nvSpPr>
        <dsp:cNvPr id="0" name=""/>
        <dsp:cNvSpPr/>
      </dsp:nvSpPr>
      <dsp:spPr>
        <a:xfrm>
          <a:off x="2" y="0"/>
          <a:ext cx="8915395" cy="5922963"/>
        </a:xfrm>
        <a:prstGeom prst="rightArrow">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FDB3085-C8FB-4CBD-89B4-860BE93F1929}">
      <dsp:nvSpPr>
        <dsp:cNvPr id="0" name=""/>
        <dsp:cNvSpPr/>
      </dsp:nvSpPr>
      <dsp:spPr>
        <a:xfrm>
          <a:off x="3564" y="1653513"/>
          <a:ext cx="1543386" cy="2615936"/>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t" anchorCtr="0">
          <a:noAutofit/>
        </a:bodyPr>
        <a:lstStyle/>
        <a:p>
          <a:pPr lvl="0" algn="ctr" defTabSz="889000">
            <a:lnSpc>
              <a:spcPct val="90000"/>
            </a:lnSpc>
            <a:spcBef>
              <a:spcPct val="0"/>
            </a:spcBef>
            <a:spcAft>
              <a:spcPct val="35000"/>
            </a:spcAft>
          </a:pPr>
          <a:r>
            <a:rPr lang="en-US" sz="2000" b="1" kern="1200" smtClean="0">
              <a:effectLst>
                <a:outerShdw blurRad="38100" dist="38100" dir="2700000" algn="tl">
                  <a:srgbClr val="000000">
                    <a:alpha val="43137"/>
                  </a:srgbClr>
                </a:outerShdw>
              </a:effectLst>
              <a:latin typeface="Tahoma" pitchFamily="34" charset="0"/>
              <a:ea typeface="Tahoma" pitchFamily="34" charset="0"/>
              <a:cs typeface="Tahoma" pitchFamily="34" charset="0"/>
            </a:rPr>
            <a:t>ĐẢNG BỘ </a:t>
          </a:r>
        </a:p>
      </dsp:txBody>
      <dsp:txXfrm>
        <a:off x="78906" y="1728855"/>
        <a:ext cx="1392702" cy="2465252"/>
      </dsp:txXfrm>
    </dsp:sp>
    <dsp:sp modelId="{D695698D-ABA8-4660-8934-5E0D21E65F25}">
      <dsp:nvSpPr>
        <dsp:cNvPr id="0" name=""/>
        <dsp:cNvSpPr/>
      </dsp:nvSpPr>
      <dsp:spPr>
        <a:xfrm>
          <a:off x="1768530" y="1653513"/>
          <a:ext cx="1499513" cy="2615936"/>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t" anchorCtr="0">
          <a:noAutofit/>
        </a:bodyPr>
        <a:lstStyle/>
        <a:p>
          <a:pPr lvl="0" algn="ctr" defTabSz="889000">
            <a:lnSpc>
              <a:spcPct val="90000"/>
            </a:lnSpc>
            <a:spcBef>
              <a:spcPct val="0"/>
            </a:spcBef>
            <a:spcAft>
              <a:spcPct val="35000"/>
            </a:spcAft>
          </a:pPr>
          <a:r>
            <a:rPr lang="en-US" sz="2000" b="1" kern="1200" smtClean="0">
              <a:effectLst/>
              <a:latin typeface="Tahoma" pitchFamily="34" charset="0"/>
              <a:ea typeface="Tahoma" pitchFamily="34" charset="0"/>
              <a:cs typeface="Tahoma" pitchFamily="34" charset="0"/>
            </a:rPr>
            <a:t>CHÍNH QUYỀN </a:t>
          </a:r>
        </a:p>
        <a:p>
          <a:pPr lvl="0" algn="ctr" defTabSz="889000">
            <a:lnSpc>
              <a:spcPct val="90000"/>
            </a:lnSpc>
            <a:spcBef>
              <a:spcPct val="0"/>
            </a:spcBef>
            <a:spcAft>
              <a:spcPct val="35000"/>
            </a:spcAft>
          </a:pPr>
          <a:endParaRPr lang="vi-VN" sz="2000" b="1" kern="1200">
            <a:effectLst/>
            <a:latin typeface="+mn-lt"/>
            <a:cs typeface="Times New Roman" pitchFamily="18" charset="0"/>
          </a:endParaRPr>
        </a:p>
      </dsp:txBody>
      <dsp:txXfrm>
        <a:off x="1841730" y="1726713"/>
        <a:ext cx="1353113" cy="2469536"/>
      </dsp:txXfrm>
    </dsp:sp>
    <dsp:sp modelId="{421081A5-47C7-43ED-883F-3DE2035C0B88}">
      <dsp:nvSpPr>
        <dsp:cNvPr id="0" name=""/>
        <dsp:cNvSpPr/>
      </dsp:nvSpPr>
      <dsp:spPr>
        <a:xfrm>
          <a:off x="3489623" y="1646240"/>
          <a:ext cx="1534519" cy="2630483"/>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t" anchorCtr="0">
          <a:noAutofit/>
        </a:bodyPr>
        <a:lstStyle/>
        <a:p>
          <a:pPr lvl="0" algn="ctr" defTabSz="889000">
            <a:lnSpc>
              <a:spcPct val="90000"/>
            </a:lnSpc>
            <a:spcBef>
              <a:spcPct val="0"/>
            </a:spcBef>
            <a:spcAft>
              <a:spcPct val="35000"/>
            </a:spcAft>
          </a:pPr>
          <a:r>
            <a:rPr lang="vi-VN" sz="2000" b="1" kern="1200" smtClean="0">
              <a:effectLst/>
              <a:latin typeface="Tahoma" pitchFamily="34" charset="0"/>
              <a:ea typeface="Tahoma" pitchFamily="34" charset="0"/>
              <a:cs typeface="Tahoma" pitchFamily="34" charset="0"/>
            </a:rPr>
            <a:t>CÔNG ĐOÀN</a:t>
          </a:r>
        </a:p>
        <a:p>
          <a:pPr lvl="0" algn="ctr" defTabSz="889000">
            <a:lnSpc>
              <a:spcPct val="90000"/>
            </a:lnSpc>
            <a:spcBef>
              <a:spcPct val="0"/>
            </a:spcBef>
            <a:spcAft>
              <a:spcPct val="35000"/>
            </a:spcAft>
          </a:pPr>
          <a:r>
            <a:rPr lang="vi-VN" sz="2000" b="1" kern="1200" smtClean="0">
              <a:effectLst/>
              <a:latin typeface="+mn-lt"/>
              <a:cs typeface="Times New Roman" pitchFamily="18" charset="0"/>
            </a:rPr>
            <a:t> </a:t>
          </a:r>
        </a:p>
      </dsp:txBody>
      <dsp:txXfrm>
        <a:off x="3564532" y="1721149"/>
        <a:ext cx="1384701" cy="2480665"/>
      </dsp:txXfrm>
    </dsp:sp>
    <dsp:sp modelId="{A398B558-CCA0-4D1B-B4B0-500BA4CED926}">
      <dsp:nvSpPr>
        <dsp:cNvPr id="0" name=""/>
        <dsp:cNvSpPr/>
      </dsp:nvSpPr>
      <dsp:spPr>
        <a:xfrm>
          <a:off x="5245721" y="1696052"/>
          <a:ext cx="1670417" cy="2530858"/>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t" anchorCtr="0">
          <a:noAutofit/>
        </a:bodyPr>
        <a:lstStyle/>
        <a:p>
          <a:pPr lvl="0" algn="ctr" defTabSz="889000">
            <a:lnSpc>
              <a:spcPct val="90000"/>
            </a:lnSpc>
            <a:spcBef>
              <a:spcPct val="0"/>
            </a:spcBef>
            <a:spcAft>
              <a:spcPct val="35000"/>
            </a:spcAft>
          </a:pPr>
          <a:r>
            <a:rPr lang="en-US" sz="2000" b="1" kern="1200" smtClean="0">
              <a:effectLst/>
              <a:latin typeface="Tahoma" pitchFamily="34" charset="0"/>
              <a:ea typeface="Tahoma" pitchFamily="34" charset="0"/>
              <a:cs typeface="Tahoma" pitchFamily="34" charset="0"/>
            </a:rPr>
            <a:t>ĐOÀN THANH NIÊN</a:t>
          </a:r>
        </a:p>
        <a:p>
          <a:pPr lvl="0" algn="ctr" defTabSz="889000">
            <a:lnSpc>
              <a:spcPct val="90000"/>
            </a:lnSpc>
            <a:spcBef>
              <a:spcPct val="0"/>
            </a:spcBef>
            <a:spcAft>
              <a:spcPct val="35000"/>
            </a:spcAft>
          </a:pPr>
          <a:endParaRPr lang="vi-VN" sz="2000" b="1" kern="1200">
            <a:effectLst/>
            <a:latin typeface="+mn-lt"/>
            <a:cs typeface="Times New Roman" pitchFamily="18" charset="0"/>
          </a:endParaRPr>
        </a:p>
      </dsp:txBody>
      <dsp:txXfrm>
        <a:off x="5327264" y="1777595"/>
        <a:ext cx="1507331" cy="2367772"/>
      </dsp:txXfrm>
    </dsp:sp>
    <dsp:sp modelId="{71C94742-5DCC-49AA-911D-30D1017DBF04}">
      <dsp:nvSpPr>
        <dsp:cNvPr id="0" name=""/>
        <dsp:cNvSpPr/>
      </dsp:nvSpPr>
      <dsp:spPr>
        <a:xfrm>
          <a:off x="7137718" y="1696052"/>
          <a:ext cx="1774116" cy="2530858"/>
        </a:xfrm>
        <a:prstGeom prst="roundRect">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t" anchorCtr="0">
          <a:noAutofit/>
        </a:bodyPr>
        <a:lstStyle/>
        <a:p>
          <a:pPr lvl="0" algn="ctr" defTabSz="889000">
            <a:lnSpc>
              <a:spcPct val="90000"/>
            </a:lnSpc>
            <a:spcBef>
              <a:spcPct val="0"/>
            </a:spcBef>
            <a:spcAft>
              <a:spcPct val="35000"/>
            </a:spcAft>
          </a:pPr>
          <a:r>
            <a:rPr lang="en-US" sz="2000" b="1" kern="1200" smtClean="0">
              <a:effectLst/>
              <a:latin typeface="Tahoma" pitchFamily="34" charset="0"/>
              <a:ea typeface="Tahoma" pitchFamily="34" charset="0"/>
              <a:cs typeface="Tahoma" pitchFamily="34" charset="0"/>
            </a:rPr>
            <a:t>HỘI SINH VIÊN </a:t>
          </a:r>
          <a:endParaRPr lang="vi-VN" sz="2000" b="1" kern="1200" smtClean="0">
            <a:effectLst/>
            <a:latin typeface="Tahoma" pitchFamily="34" charset="0"/>
            <a:ea typeface="Tahoma" pitchFamily="34" charset="0"/>
            <a:cs typeface="Tahoma" pitchFamily="34" charset="0"/>
          </a:endParaRPr>
        </a:p>
      </dsp:txBody>
      <dsp:txXfrm>
        <a:off x="7224323" y="1782657"/>
        <a:ext cx="1600906" cy="2357648"/>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56414" cy="465455"/>
          </a:xfrm>
          <a:prstGeom prst="rect">
            <a:avLst/>
          </a:prstGeom>
        </p:spPr>
        <p:txBody>
          <a:bodyPr vert="horz" lIns="93497" tIns="46749" rIns="93497" bIns="46749" rtlCol="0"/>
          <a:lstStyle>
            <a:lvl1pPr algn="l">
              <a:defRPr sz="1200"/>
            </a:lvl1pPr>
          </a:lstStyle>
          <a:p>
            <a:endParaRPr lang="en-US"/>
          </a:p>
        </p:txBody>
      </p:sp>
      <p:sp>
        <p:nvSpPr>
          <p:cNvPr id="3" name="Date Placeholder 2"/>
          <p:cNvSpPr>
            <a:spLocks noGrp="1"/>
          </p:cNvSpPr>
          <p:nvPr>
            <p:ph type="dt" sz="quarter" idx="1"/>
          </p:nvPr>
        </p:nvSpPr>
        <p:spPr>
          <a:xfrm>
            <a:off x="3995217" y="0"/>
            <a:ext cx="3056414" cy="465455"/>
          </a:xfrm>
          <a:prstGeom prst="rect">
            <a:avLst/>
          </a:prstGeom>
        </p:spPr>
        <p:txBody>
          <a:bodyPr vert="horz" lIns="93497" tIns="46749" rIns="93497" bIns="46749" rtlCol="0"/>
          <a:lstStyle>
            <a:lvl1pPr algn="r">
              <a:defRPr sz="1200"/>
            </a:lvl1pPr>
          </a:lstStyle>
          <a:p>
            <a:fld id="{6880AB18-8D0A-4666-A086-AACA7DF28189}" type="datetimeFigureOut">
              <a:rPr lang="en-US" smtClean="0"/>
              <a:pPr/>
              <a:t>04/06/2018</a:t>
            </a:fld>
            <a:endParaRPr lang="en-US"/>
          </a:p>
        </p:txBody>
      </p:sp>
      <p:sp>
        <p:nvSpPr>
          <p:cNvPr id="4" name="Footer Placeholder 3"/>
          <p:cNvSpPr>
            <a:spLocks noGrp="1"/>
          </p:cNvSpPr>
          <p:nvPr>
            <p:ph type="ftr" sz="quarter" idx="2"/>
          </p:nvPr>
        </p:nvSpPr>
        <p:spPr>
          <a:xfrm>
            <a:off x="0" y="8842029"/>
            <a:ext cx="3056414" cy="465455"/>
          </a:xfrm>
          <a:prstGeom prst="rect">
            <a:avLst/>
          </a:prstGeom>
        </p:spPr>
        <p:txBody>
          <a:bodyPr vert="horz" lIns="93497" tIns="46749" rIns="93497" bIns="46749" rtlCol="0" anchor="b"/>
          <a:lstStyle>
            <a:lvl1pPr algn="l">
              <a:defRPr sz="1200"/>
            </a:lvl1pPr>
          </a:lstStyle>
          <a:p>
            <a:endParaRPr lang="en-US"/>
          </a:p>
        </p:txBody>
      </p:sp>
      <p:sp>
        <p:nvSpPr>
          <p:cNvPr id="5" name="Slide Number Placeholder 4"/>
          <p:cNvSpPr>
            <a:spLocks noGrp="1"/>
          </p:cNvSpPr>
          <p:nvPr>
            <p:ph type="sldNum" sz="quarter" idx="3"/>
          </p:nvPr>
        </p:nvSpPr>
        <p:spPr>
          <a:xfrm>
            <a:off x="3995217" y="8842029"/>
            <a:ext cx="3056414" cy="465455"/>
          </a:xfrm>
          <a:prstGeom prst="rect">
            <a:avLst/>
          </a:prstGeom>
        </p:spPr>
        <p:txBody>
          <a:bodyPr vert="horz" lIns="93497" tIns="46749" rIns="93497" bIns="46749" rtlCol="0" anchor="b"/>
          <a:lstStyle>
            <a:lvl1pPr algn="r">
              <a:defRPr sz="1200"/>
            </a:lvl1pPr>
          </a:lstStyle>
          <a:p>
            <a:fld id="{88937252-F058-48E7-8C64-5503420D71C7}" type="slidenum">
              <a:rPr lang="en-US" smtClean="0"/>
              <a:pPr/>
              <a:t>‹#›</a:t>
            </a:fld>
            <a:endParaRPr lang="en-US"/>
          </a:p>
        </p:txBody>
      </p:sp>
    </p:spTree>
    <p:extLst>
      <p:ext uri="{BB962C8B-B14F-4D97-AF65-F5344CB8AC3E}">
        <p14:creationId xmlns:p14="http://schemas.microsoft.com/office/powerpoint/2010/main" val="88397436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55938" cy="46513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95738" y="0"/>
            <a:ext cx="3055937" cy="465138"/>
          </a:xfrm>
          <a:prstGeom prst="rect">
            <a:avLst/>
          </a:prstGeom>
        </p:spPr>
        <p:txBody>
          <a:bodyPr vert="horz" lIns="91440" tIns="45720" rIns="91440" bIns="45720" rtlCol="0"/>
          <a:lstStyle>
            <a:lvl1pPr algn="r">
              <a:defRPr sz="1200"/>
            </a:lvl1pPr>
          </a:lstStyle>
          <a:p>
            <a:fld id="{BDEB4EC7-CCCE-43E8-AD6B-FF53F95E4CEC}" type="datetimeFigureOut">
              <a:rPr lang="en-US" smtClean="0"/>
              <a:t>04/06/2018</a:t>
            </a:fld>
            <a:endParaRPr lang="en-US"/>
          </a:p>
        </p:txBody>
      </p:sp>
      <p:sp>
        <p:nvSpPr>
          <p:cNvPr id="4" name="Slide Image Placeholder 3"/>
          <p:cNvSpPr>
            <a:spLocks noGrp="1" noRot="1" noChangeAspect="1"/>
          </p:cNvSpPr>
          <p:nvPr>
            <p:ph type="sldImg" idx="2"/>
          </p:nvPr>
        </p:nvSpPr>
        <p:spPr>
          <a:xfrm>
            <a:off x="1200150" y="698500"/>
            <a:ext cx="4654550" cy="3490913"/>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4850" y="4421188"/>
            <a:ext cx="5643563" cy="4189412"/>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42375"/>
            <a:ext cx="3055938" cy="465138"/>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95738" y="8842375"/>
            <a:ext cx="3055937" cy="465138"/>
          </a:xfrm>
          <a:prstGeom prst="rect">
            <a:avLst/>
          </a:prstGeom>
        </p:spPr>
        <p:txBody>
          <a:bodyPr vert="horz" lIns="91440" tIns="45720" rIns="91440" bIns="45720" rtlCol="0" anchor="b"/>
          <a:lstStyle>
            <a:lvl1pPr algn="r">
              <a:defRPr sz="1200"/>
            </a:lvl1pPr>
          </a:lstStyle>
          <a:p>
            <a:fld id="{0FB0DFE7-2C5B-42BF-B1D4-D9A502946096}" type="slidenum">
              <a:rPr lang="en-US" smtClean="0"/>
              <a:t>‹#›</a:t>
            </a:fld>
            <a:endParaRPr lang="en-US"/>
          </a:p>
        </p:txBody>
      </p:sp>
    </p:spTree>
    <p:extLst>
      <p:ext uri="{BB962C8B-B14F-4D97-AF65-F5344CB8AC3E}">
        <p14:creationId xmlns:p14="http://schemas.microsoft.com/office/powerpoint/2010/main" val="35024569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FB0DFE7-2C5B-42BF-B1D4-D9A502946096}" type="slidenum">
              <a:rPr lang="en-US" smtClean="0"/>
              <a:t>28</a:t>
            </a:fld>
            <a:endParaRPr lang="en-US"/>
          </a:p>
        </p:txBody>
      </p:sp>
    </p:spTree>
    <p:extLst>
      <p:ext uri="{BB962C8B-B14F-4D97-AF65-F5344CB8AC3E}">
        <p14:creationId xmlns:p14="http://schemas.microsoft.com/office/powerpoint/2010/main" val="224933929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gi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37B2D973-1A30-4B0F-AFCE-60443D6BB56D}" type="datetimeFigureOut">
              <a:rPr lang="en-US"/>
              <a:pPr>
                <a:defRPr/>
              </a:pPr>
              <a:t>04/06/2018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412D941-7951-44E9-83B2-EA11F3F77DEE}" type="slidenum">
              <a:rPr lang="en-US"/>
              <a:pPr>
                <a:defRPr/>
              </a:pPr>
              <a:t>‹#›</a:t>
            </a:fld>
            <a:endParaRPr lang="en-US"/>
          </a:p>
        </p:txBody>
      </p:sp>
      <p:pic>
        <p:nvPicPr>
          <p:cNvPr id="7" name="Picture 6"/>
          <p:cNvPicPr>
            <a:picLocks noChangeAspect="1"/>
          </p:cNvPicPr>
          <p:nvPr userDrawn="1"/>
        </p:nvPicPr>
        <p:blipFill rotWithShape="1">
          <a:blip r:embed="rId2" cstate="print">
            <a:extLst>
              <a:ext uri="{28A0092B-C50C-407E-A947-70E740481C1C}">
                <a14:useLocalDpi xmlns:a14="http://schemas.microsoft.com/office/drawing/2010/main" val="0"/>
              </a:ext>
            </a:extLst>
          </a:blip>
          <a:srcRect l="17407" r="18889"/>
          <a:stretch/>
        </p:blipFill>
        <p:spPr>
          <a:xfrm>
            <a:off x="152400" y="152400"/>
            <a:ext cx="914400" cy="750848"/>
          </a:xfrm>
          <a:prstGeom prst="rect">
            <a:avLst/>
          </a:prstGeom>
        </p:spPr>
      </p:pic>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5E481E07-B432-40C2-8423-C55D5BC2C35C}" type="datetimeFigureOut">
              <a:rPr lang="en-US"/>
              <a:pPr>
                <a:defRPr/>
              </a:pPr>
              <a:t>04/06/2018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7C8A9E0-A68E-45F9-8E34-4821CC5E204B}" type="slidenum">
              <a:rPr lang="en-US"/>
              <a:pPr>
                <a:defRPr/>
              </a:pPr>
              <a:t>‹#›</a:t>
            </a:fld>
            <a:endParaRPr lang="en-US"/>
          </a:p>
        </p:txBody>
      </p:sp>
      <p:pic>
        <p:nvPicPr>
          <p:cNvPr id="7" name="Picture 6" descr="CoDang.gif"/>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505200" y="0"/>
            <a:ext cx="2114550" cy="838200"/>
          </a:xfrm>
          <a:prstGeom prst="rect">
            <a:avLst/>
          </a:prstGeom>
        </p:spPr>
      </p:pic>
      <p:pic>
        <p:nvPicPr>
          <p:cNvPr id="8" name="Picture 7"/>
          <p:cNvPicPr>
            <a:picLocks noChangeAspect="1"/>
          </p:cNvPicPr>
          <p:nvPr userDrawn="1"/>
        </p:nvPicPr>
        <p:blipFill rotWithShape="1">
          <a:blip r:embed="rId3" cstate="print">
            <a:extLst>
              <a:ext uri="{28A0092B-C50C-407E-A947-70E740481C1C}">
                <a14:useLocalDpi xmlns:a14="http://schemas.microsoft.com/office/drawing/2010/main" val="0"/>
              </a:ext>
            </a:extLst>
          </a:blip>
          <a:srcRect l="17407" r="18889"/>
          <a:stretch/>
        </p:blipFill>
        <p:spPr>
          <a:xfrm>
            <a:off x="152400" y="152400"/>
            <a:ext cx="914400" cy="750848"/>
          </a:xfrm>
          <a:prstGeom prst="rect">
            <a:avLst/>
          </a:prstGeom>
        </p:spPr>
      </p:pic>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F103B271-5D52-4C9A-BF07-9355AAC70077}" type="datetimeFigureOut">
              <a:rPr lang="en-US"/>
              <a:pPr>
                <a:defRPr/>
              </a:pPr>
              <a:t>04/06/2018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0B27D4E-9818-4F0B-8A16-954E993C433D}" type="slidenum">
              <a:rPr lang="en-US"/>
              <a:pPr>
                <a:defRPr/>
              </a:pPr>
              <a:t>‹#›</a:t>
            </a:fld>
            <a:endParaRPr lang="en-US"/>
          </a:p>
        </p:txBody>
      </p:sp>
      <p:pic>
        <p:nvPicPr>
          <p:cNvPr id="7" name="Picture 6"/>
          <p:cNvPicPr>
            <a:picLocks noChangeAspect="1"/>
          </p:cNvPicPr>
          <p:nvPr userDrawn="1"/>
        </p:nvPicPr>
        <p:blipFill rotWithShape="1">
          <a:blip r:embed="rId2" cstate="print">
            <a:extLst>
              <a:ext uri="{28A0092B-C50C-407E-A947-70E740481C1C}">
                <a14:useLocalDpi xmlns:a14="http://schemas.microsoft.com/office/drawing/2010/main" val="0"/>
              </a:ext>
            </a:extLst>
          </a:blip>
          <a:srcRect l="17407" r="18889"/>
          <a:stretch/>
        </p:blipFill>
        <p:spPr>
          <a:xfrm>
            <a:off x="152400" y="152400"/>
            <a:ext cx="914400" cy="750848"/>
          </a:xfrm>
          <a:prstGeom prst="rect">
            <a:avLst/>
          </a:prstGeom>
        </p:spPr>
      </p:pic>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BA45CF32-0FBE-4F65-9EE1-4FA85A25E828}" type="datetimeFigureOut">
              <a:rPr lang="en-US"/>
              <a:pPr>
                <a:defRPr/>
              </a:pPr>
              <a:t>04/06/2018</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507095FD-D72A-4DD8-BC19-EB21A726C86C}" type="slidenum">
              <a:rPr lang="en-US"/>
              <a:pPr>
                <a:defRPr/>
              </a:pPr>
              <a:t>‹#›</a:t>
            </a:fld>
            <a:endParaRPr lang="en-US"/>
          </a:p>
        </p:txBody>
      </p:sp>
      <p:pic>
        <p:nvPicPr>
          <p:cNvPr id="8" name="Picture 7"/>
          <p:cNvPicPr>
            <a:picLocks noChangeAspect="1"/>
          </p:cNvPicPr>
          <p:nvPr userDrawn="1"/>
        </p:nvPicPr>
        <p:blipFill rotWithShape="1">
          <a:blip r:embed="rId2" cstate="print">
            <a:extLst>
              <a:ext uri="{28A0092B-C50C-407E-A947-70E740481C1C}">
                <a14:useLocalDpi xmlns:a14="http://schemas.microsoft.com/office/drawing/2010/main" val="0"/>
              </a:ext>
            </a:extLst>
          </a:blip>
          <a:srcRect l="17407" r="18889"/>
          <a:stretch/>
        </p:blipFill>
        <p:spPr>
          <a:xfrm>
            <a:off x="152400" y="152400"/>
            <a:ext cx="914400" cy="750848"/>
          </a:xfrm>
          <a:prstGeom prst="rect">
            <a:avLst/>
          </a:prstGeom>
        </p:spPr>
      </p:pic>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4CBFF758-D60B-4E07-B8C0-8B02E53AD890}" type="datetimeFigureOut">
              <a:rPr lang="en-US"/>
              <a:pPr>
                <a:defRPr/>
              </a:pPr>
              <a:t>04/06/2018</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B007B904-445A-47FD-8E9E-853495A4FA51}" type="slidenum">
              <a:rPr lang="en-US"/>
              <a:pPr>
                <a:defRPr/>
              </a:pPr>
              <a:t>‹#›</a:t>
            </a:fld>
            <a:endParaRPr lang="en-US"/>
          </a:p>
        </p:txBody>
      </p:sp>
      <p:pic>
        <p:nvPicPr>
          <p:cNvPr id="10" name="Picture 9"/>
          <p:cNvPicPr>
            <a:picLocks noChangeAspect="1"/>
          </p:cNvPicPr>
          <p:nvPr userDrawn="1"/>
        </p:nvPicPr>
        <p:blipFill rotWithShape="1">
          <a:blip r:embed="rId2" cstate="print">
            <a:extLst>
              <a:ext uri="{28A0092B-C50C-407E-A947-70E740481C1C}">
                <a14:useLocalDpi xmlns:a14="http://schemas.microsoft.com/office/drawing/2010/main" val="0"/>
              </a:ext>
            </a:extLst>
          </a:blip>
          <a:srcRect l="17407" r="18889"/>
          <a:stretch/>
        </p:blipFill>
        <p:spPr>
          <a:xfrm>
            <a:off x="152400" y="152400"/>
            <a:ext cx="914400" cy="750848"/>
          </a:xfrm>
          <a:prstGeom prst="rect">
            <a:avLst/>
          </a:prstGeom>
        </p:spPr>
      </p:pic>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885ECD5F-4BFA-4480-AAB4-0FA412AF290D}" type="datetimeFigureOut">
              <a:rPr lang="en-US"/>
              <a:pPr>
                <a:defRPr/>
              </a:pPr>
              <a:t>04/06/2018</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6F06C09D-BF4F-433C-92FE-AD8B6E525839}" type="slidenum">
              <a:rPr lang="en-US"/>
              <a:pPr>
                <a:defRPr/>
              </a:pPr>
              <a:t>‹#›</a:t>
            </a:fld>
            <a:endParaRPr lang="en-US"/>
          </a:p>
        </p:txBody>
      </p:sp>
      <p:pic>
        <p:nvPicPr>
          <p:cNvPr id="6" name="Picture 5"/>
          <p:cNvPicPr>
            <a:picLocks noChangeAspect="1"/>
          </p:cNvPicPr>
          <p:nvPr userDrawn="1"/>
        </p:nvPicPr>
        <p:blipFill rotWithShape="1">
          <a:blip r:embed="rId2" cstate="print">
            <a:extLst>
              <a:ext uri="{28A0092B-C50C-407E-A947-70E740481C1C}">
                <a14:useLocalDpi xmlns:a14="http://schemas.microsoft.com/office/drawing/2010/main" val="0"/>
              </a:ext>
            </a:extLst>
          </a:blip>
          <a:srcRect l="17407" r="18889"/>
          <a:stretch/>
        </p:blipFill>
        <p:spPr>
          <a:xfrm>
            <a:off x="152400" y="152400"/>
            <a:ext cx="914400" cy="750848"/>
          </a:xfrm>
          <a:prstGeom prst="rect">
            <a:avLst/>
          </a:prstGeom>
        </p:spPr>
      </p:pic>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665CD1B2-6535-46A4-A482-4EFAF86483E6}" type="datetimeFigureOut">
              <a:rPr lang="en-US"/>
              <a:pPr>
                <a:defRPr/>
              </a:pPr>
              <a:t>04/06/2018</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057EF92C-F3CB-44BF-BB82-C515FE934FA0}" type="slidenum">
              <a:rPr lang="en-US"/>
              <a:pPr>
                <a:defRPr/>
              </a:pPr>
              <a:t>‹#›</a:t>
            </a:fld>
            <a:endParaRPr lang="en-US"/>
          </a:p>
        </p:txBody>
      </p:sp>
      <p:pic>
        <p:nvPicPr>
          <p:cNvPr id="5" name="Picture 4"/>
          <p:cNvPicPr>
            <a:picLocks noChangeAspect="1"/>
          </p:cNvPicPr>
          <p:nvPr userDrawn="1"/>
        </p:nvPicPr>
        <p:blipFill rotWithShape="1">
          <a:blip r:embed="rId2" cstate="print">
            <a:extLst>
              <a:ext uri="{28A0092B-C50C-407E-A947-70E740481C1C}">
                <a14:useLocalDpi xmlns:a14="http://schemas.microsoft.com/office/drawing/2010/main" val="0"/>
              </a:ext>
            </a:extLst>
          </a:blip>
          <a:srcRect l="17407" r="18889"/>
          <a:stretch/>
        </p:blipFill>
        <p:spPr>
          <a:xfrm>
            <a:off x="152400" y="152400"/>
            <a:ext cx="914400" cy="750848"/>
          </a:xfrm>
          <a:prstGeom prst="rect">
            <a:avLst/>
          </a:prstGeom>
        </p:spPr>
      </p:pic>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665CD1B2-6535-46A4-A482-4EFAF86483E6}" type="datetimeFigureOut">
              <a:rPr lang="en-US"/>
              <a:pPr>
                <a:defRPr/>
              </a:pPr>
              <a:t>04/06/2018</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057EF92C-F3CB-44BF-BB82-C515FE934FA0}" type="slidenum">
              <a:rPr lang="en-US"/>
              <a:pPr>
                <a:defRPr/>
              </a:pPr>
              <a:t>‹#›</a:t>
            </a:fld>
            <a:endParaRPr lang="en-US"/>
          </a:p>
        </p:txBody>
      </p:sp>
    </p:spTree>
    <p:extLst>
      <p:ext uri="{BB962C8B-B14F-4D97-AF65-F5344CB8AC3E}">
        <p14:creationId xmlns:p14="http://schemas.microsoft.com/office/powerpoint/2010/main" val="4014818385"/>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9302D410-9370-498C-9AD7-287FAF985727}" type="datetimeFigureOut">
              <a:rPr lang="en-US"/>
              <a:pPr>
                <a:defRPr/>
              </a:pPr>
              <a:t>04/06/2018</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30CB4A15-AE76-4EB3-878F-080B76B952D3}" type="slidenum">
              <a:rPr lang="en-US"/>
              <a:pPr>
                <a:defRPr/>
              </a:pPr>
              <a:t>‹#›</a:t>
            </a:fld>
            <a:endParaRPr lang="en-US"/>
          </a:p>
        </p:txBody>
      </p:sp>
      <p:pic>
        <p:nvPicPr>
          <p:cNvPr id="8" name="Picture 7"/>
          <p:cNvPicPr>
            <a:picLocks noChangeAspect="1"/>
          </p:cNvPicPr>
          <p:nvPr userDrawn="1"/>
        </p:nvPicPr>
        <p:blipFill rotWithShape="1">
          <a:blip r:embed="rId2" cstate="print">
            <a:extLst>
              <a:ext uri="{28A0092B-C50C-407E-A947-70E740481C1C}">
                <a14:useLocalDpi xmlns:a14="http://schemas.microsoft.com/office/drawing/2010/main" val="0"/>
              </a:ext>
            </a:extLst>
          </a:blip>
          <a:srcRect l="17407" r="18889"/>
          <a:stretch/>
        </p:blipFill>
        <p:spPr>
          <a:xfrm>
            <a:off x="152400" y="152400"/>
            <a:ext cx="914400" cy="750848"/>
          </a:xfrm>
          <a:prstGeom prst="rect">
            <a:avLst/>
          </a:prstGeom>
        </p:spPr>
      </p:pic>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00973CE9-30F2-4873-8196-1CE8EC643E57}" type="datetimeFigureOut">
              <a:rPr lang="en-US"/>
              <a:pPr>
                <a:defRPr/>
              </a:pPr>
              <a:t>04/06/2018</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146C9CC3-BD97-467E-9829-C7FA8BF893FC}" type="slidenum">
              <a:rPr lang="en-US"/>
              <a:pPr>
                <a:defRPr/>
              </a:pPr>
              <a:t>‹#›</a:t>
            </a:fld>
            <a:endParaRPr lang="en-US"/>
          </a:p>
        </p:txBody>
      </p:sp>
      <p:pic>
        <p:nvPicPr>
          <p:cNvPr id="8" name="Picture 7"/>
          <p:cNvPicPr>
            <a:picLocks noChangeAspect="1"/>
          </p:cNvPicPr>
          <p:nvPr userDrawn="1"/>
        </p:nvPicPr>
        <p:blipFill rotWithShape="1">
          <a:blip r:embed="rId2" cstate="print">
            <a:extLst>
              <a:ext uri="{28A0092B-C50C-407E-A947-70E740481C1C}">
                <a14:useLocalDpi xmlns:a14="http://schemas.microsoft.com/office/drawing/2010/main" val="0"/>
              </a:ext>
            </a:extLst>
          </a:blip>
          <a:srcRect l="17407" r="18889"/>
          <a:stretch/>
        </p:blipFill>
        <p:spPr>
          <a:xfrm>
            <a:off x="152400" y="152400"/>
            <a:ext cx="914400" cy="750848"/>
          </a:xfrm>
          <a:prstGeom prst="rect">
            <a:avLst/>
          </a:prstGeom>
        </p:spPr>
      </p:pic>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3EF172EB-CD89-4968-B131-DD0936CCD366}" type="datetimeFigureOut">
              <a:rPr lang="en-US"/>
              <a:pPr>
                <a:defRPr/>
              </a:pPr>
              <a:t>04/06/2018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6504A73-BE30-475E-B67A-2A23C95D6BCC}" type="slidenum">
              <a:rPr lang="en-US"/>
              <a:pPr>
                <a:defRPr/>
              </a:pPr>
              <a:t>‹#›</a:t>
            </a:fld>
            <a:endParaRPr lang="en-US"/>
          </a:p>
        </p:txBody>
      </p:sp>
      <p:pic>
        <p:nvPicPr>
          <p:cNvPr id="7" name="Picture 6"/>
          <p:cNvPicPr>
            <a:picLocks noChangeAspect="1"/>
          </p:cNvPicPr>
          <p:nvPr userDrawn="1"/>
        </p:nvPicPr>
        <p:blipFill rotWithShape="1">
          <a:blip r:embed="rId2" cstate="print">
            <a:extLst>
              <a:ext uri="{28A0092B-C50C-407E-A947-70E740481C1C}">
                <a14:useLocalDpi xmlns:a14="http://schemas.microsoft.com/office/drawing/2010/main" val="0"/>
              </a:ext>
            </a:extLst>
          </a:blip>
          <a:srcRect l="17407" r="18889"/>
          <a:stretch/>
        </p:blipFill>
        <p:spPr>
          <a:xfrm>
            <a:off x="152400" y="152400"/>
            <a:ext cx="914400" cy="750848"/>
          </a:xfrm>
          <a:prstGeom prst="rect">
            <a:avLst/>
          </a:prstGeom>
        </p:spPr>
      </p:pic>
    </p:spTree>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8654CBD7-534B-4E71-A987-F3558C7EF219}" type="datetimeFigureOut">
              <a:rPr lang="en-US"/>
              <a:pPr>
                <a:defRPr/>
              </a:pPr>
              <a:t>04/06/2018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D497069-1622-4972-A1E8-16775C1A856D}" type="slidenum">
              <a:rPr lang="en-US"/>
              <a:pPr>
                <a:defRPr/>
              </a:pPr>
              <a:t>‹#›</a:t>
            </a:fld>
            <a:endParaRPr lang="en-US"/>
          </a:p>
        </p:txBody>
      </p:sp>
      <p:pic>
        <p:nvPicPr>
          <p:cNvPr id="7" name="Picture 6"/>
          <p:cNvPicPr>
            <a:picLocks noChangeAspect="1"/>
          </p:cNvPicPr>
          <p:nvPr userDrawn="1"/>
        </p:nvPicPr>
        <p:blipFill rotWithShape="1">
          <a:blip r:embed="rId2" cstate="print">
            <a:extLst>
              <a:ext uri="{28A0092B-C50C-407E-A947-70E740481C1C}">
                <a14:useLocalDpi xmlns:a14="http://schemas.microsoft.com/office/drawing/2010/main" val="0"/>
              </a:ext>
            </a:extLst>
          </a:blip>
          <a:srcRect l="17407" r="18889"/>
          <a:stretch/>
        </p:blipFill>
        <p:spPr>
          <a:xfrm>
            <a:off x="152400" y="152400"/>
            <a:ext cx="914400" cy="750848"/>
          </a:xfrm>
          <a:prstGeom prst="rect">
            <a:avLst/>
          </a:prstGeom>
        </p:spPr>
      </p:pic>
    </p:spTree>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9_Title and Content">
    <p:spTree>
      <p:nvGrpSpPr>
        <p:cNvPr id="1" name=""/>
        <p:cNvGrpSpPr/>
        <p:nvPr/>
      </p:nvGrpSpPr>
      <p:grpSpPr>
        <a:xfrm>
          <a:off x="0" y="0"/>
          <a:ext cx="0" cy="0"/>
          <a:chOff x="0" y="0"/>
          <a:chExt cx="0" cy="0"/>
        </a:xfrm>
      </p:grpSpPr>
      <p:pic>
        <p:nvPicPr>
          <p:cNvPr id="5" name="Picture 4" descr="CoDang.gif"/>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76200"/>
            <a:ext cx="1828800" cy="838200"/>
          </a:xfrm>
          <a:prstGeom prst="rect">
            <a:avLst/>
          </a:prstGeom>
        </p:spPr>
      </p:pic>
      <p:cxnSp>
        <p:nvCxnSpPr>
          <p:cNvPr id="8" name="Straight Connector 7"/>
          <p:cNvCxnSpPr/>
          <p:nvPr userDrawn="1"/>
        </p:nvCxnSpPr>
        <p:spPr>
          <a:xfrm>
            <a:off x="0" y="990600"/>
            <a:ext cx="9144000" cy="0"/>
          </a:xfrm>
          <a:prstGeom prst="line">
            <a:avLst/>
          </a:prstGeom>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sz="quarter" idx="10"/>
          </p:nvPr>
        </p:nvSpPr>
        <p:spPr>
          <a:xfrm>
            <a:off x="76200" y="1066800"/>
            <a:ext cx="8915400" cy="5486400"/>
          </a:xfrm>
        </p:spPr>
        <p:txBody>
          <a:bodyPr/>
          <a:lstStyle>
            <a:lvl1pPr algn="just" defTabSz="457200">
              <a:defRPr sz="2800">
                <a:latin typeface="Times New Roman" pitchFamily="18" charset="0"/>
                <a:ea typeface="Tahoma" pitchFamily="34" charset="0"/>
                <a:cs typeface="Times New Roman" pitchFamily="18" charset="0"/>
              </a:defRPr>
            </a:lvl1pPr>
            <a:lvl2pPr marL="742950" indent="-285750" algn="just" defTabSz="457200">
              <a:buFont typeface="Wingdings" pitchFamily="2" charset="2"/>
              <a:buChar char="§"/>
              <a:defRPr sz="2400">
                <a:latin typeface="Times New Roman" pitchFamily="18" charset="0"/>
                <a:ea typeface="Tahoma" pitchFamily="34" charset="0"/>
                <a:cs typeface="Times New Roman" pitchFamily="18" charset="0"/>
              </a:defRPr>
            </a:lvl2pPr>
            <a:lvl3pPr marL="1143000" indent="-228600" algn="just" defTabSz="457200">
              <a:buFont typeface="Courier New" pitchFamily="49" charset="0"/>
              <a:buChar char="o"/>
              <a:defRPr sz="2000">
                <a:latin typeface="Times New Roman" pitchFamily="18" charset="0"/>
                <a:ea typeface="Tahoma" pitchFamily="34" charset="0"/>
                <a:cs typeface="Times New Roman" pitchFamily="18" charset="0"/>
              </a:defRPr>
            </a:lvl3pPr>
            <a:lvl4pPr marL="1600200" indent="-228600" algn="just" defTabSz="457200">
              <a:buFont typeface="Wingdings" pitchFamily="2" charset="2"/>
              <a:buChar char="v"/>
              <a:defRPr sz="1800">
                <a:latin typeface="Times New Roman" pitchFamily="18" charset="0"/>
                <a:ea typeface="Tahoma" pitchFamily="34" charset="0"/>
                <a:cs typeface="Times New Roman" pitchFamily="18" charset="0"/>
              </a:defRPr>
            </a:lvl4pPr>
            <a:lvl5pPr algn="just" defTabSz="457200">
              <a:defRPr sz="1800">
                <a:latin typeface="Times New Roman" pitchFamily="18" charset="0"/>
                <a:ea typeface="Tahoma" pitchFamily="34" charset="0"/>
                <a:cs typeface="Times New Roman" pitchFamily="18"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quarter" idx="11" hasCustomPrompt="1"/>
          </p:nvPr>
        </p:nvSpPr>
        <p:spPr>
          <a:xfrm>
            <a:off x="1524000" y="228600"/>
            <a:ext cx="7620000" cy="533400"/>
          </a:xfrm>
        </p:spPr>
        <p:txBody>
          <a:bodyPr/>
          <a:lstStyle>
            <a:lvl1pPr marL="0" indent="0">
              <a:buNone/>
              <a:defRPr sz="2800" b="1">
                <a:solidFill>
                  <a:srgbClr val="FF0000"/>
                </a:solidFill>
                <a:latin typeface="Times New Roman" pitchFamily="18" charset="0"/>
                <a:ea typeface="Tahoma" pitchFamily="34" charset="0"/>
                <a:cs typeface="Times New Roman" pitchFamily="18" charset="0"/>
              </a:defRPr>
            </a:lvl1pPr>
          </a:lstStyle>
          <a:p>
            <a:pPr lvl="0"/>
            <a:r>
              <a:rPr lang="en-US" smtClean="0"/>
              <a:t>CLICK TO EDIT MASTER TEXT STYLES</a:t>
            </a:r>
            <a:endParaRPr lang="en-US"/>
          </a:p>
        </p:txBody>
      </p:sp>
      <p:sp>
        <p:nvSpPr>
          <p:cNvPr id="7" name="Rounded Rectangle 6"/>
          <p:cNvSpPr/>
          <p:nvPr userDrawn="1"/>
        </p:nvSpPr>
        <p:spPr>
          <a:xfrm>
            <a:off x="0" y="6248400"/>
            <a:ext cx="6934200" cy="609031"/>
          </a:xfrm>
          <a:prstGeom prst="roundRect">
            <a:avLst/>
          </a:prstGeom>
          <a:solidFill>
            <a:srgbClr val="C00000"/>
          </a:solidFill>
          <a:ln>
            <a:noFill/>
          </a:ln>
        </p:spPr>
        <p:style>
          <a:lnRef idx="0">
            <a:schemeClr val="accent2"/>
          </a:lnRef>
          <a:fillRef idx="1001">
            <a:schemeClr val="dk2"/>
          </a:fillRef>
          <a:effectRef idx="3">
            <a:schemeClr val="accent2"/>
          </a:effectRef>
          <a:fontRef idx="minor">
            <a:schemeClr val="lt1"/>
          </a:fontRef>
        </p:style>
        <p:txBody>
          <a:bodyPr rtlCol="0" anchor="ctr"/>
          <a:lstStyle/>
          <a:p>
            <a:pPr algn="ctr"/>
            <a:r>
              <a:rPr lang="en-US" sz="1600" b="1" smtClean="0">
                <a:ln w="19050">
                  <a:noFill/>
                </a:ln>
                <a:solidFill>
                  <a:schemeClr val="bg1"/>
                </a:solidFill>
                <a:effectLst>
                  <a:outerShdw blurRad="50800" dist="38100" dir="8100000" algn="tr" rotWithShape="0">
                    <a:prstClr val="black">
                      <a:alpha val="40000"/>
                    </a:prstClr>
                  </a:outerShdw>
                </a:effectLst>
                <a:latin typeface="UTM American Sans" pitchFamily="18" charset="0"/>
              </a:rPr>
              <a:t>KẾ HOẠCH THỰC HIỆN</a:t>
            </a:r>
            <a:r>
              <a:rPr lang="en-US" sz="1600" b="1" baseline="0" smtClean="0">
                <a:ln w="19050">
                  <a:noFill/>
                </a:ln>
                <a:solidFill>
                  <a:schemeClr val="bg1"/>
                </a:solidFill>
                <a:effectLst>
                  <a:outerShdw blurRad="50800" dist="38100" dir="8100000" algn="tr" rotWithShape="0">
                    <a:prstClr val="black">
                      <a:alpha val="40000"/>
                    </a:prstClr>
                  </a:outerShdw>
                </a:effectLst>
                <a:latin typeface="UTM American Sans" pitchFamily="18" charset="0"/>
              </a:rPr>
              <a:t> </a:t>
            </a:r>
            <a:r>
              <a:rPr lang="en-US" sz="1600" b="1" smtClean="0">
                <a:ln w="19050">
                  <a:noFill/>
                </a:ln>
                <a:solidFill>
                  <a:schemeClr val="bg1"/>
                </a:solidFill>
                <a:effectLst>
                  <a:outerShdw blurRad="50800" dist="38100" dir="8100000" algn="tr" rotWithShape="0">
                    <a:prstClr val="black">
                      <a:alpha val="40000"/>
                    </a:prstClr>
                  </a:outerShdw>
                </a:effectLst>
                <a:latin typeface="UTM American Sans" pitchFamily="18" charset="0"/>
              </a:rPr>
              <a:t>CÔNG TÁC THI ĐUA – KHEN THƯỞNG</a:t>
            </a:r>
          </a:p>
          <a:p>
            <a:pPr algn="ctr"/>
            <a:r>
              <a:rPr lang="en-US" sz="1600" b="1" smtClean="0">
                <a:ln w="19050">
                  <a:noFill/>
                </a:ln>
                <a:solidFill>
                  <a:schemeClr val="bg1"/>
                </a:solidFill>
                <a:effectLst>
                  <a:outerShdw blurRad="50800" dist="38100" dir="8100000" algn="tr" rotWithShape="0">
                    <a:prstClr val="black">
                      <a:alpha val="40000"/>
                    </a:prstClr>
                  </a:outerShdw>
                </a:effectLst>
                <a:latin typeface="UTM American Sans" pitchFamily="18" charset="0"/>
              </a:rPr>
              <a:t> KHỐI CÁC TRƯỜNG CAO ĐẲNG – TRUNG CẤP </a:t>
            </a:r>
            <a:r>
              <a:rPr lang="en-US" sz="1600" b="1" baseline="0" smtClean="0">
                <a:ln w="19050">
                  <a:noFill/>
                </a:ln>
                <a:solidFill>
                  <a:schemeClr val="bg1"/>
                </a:solidFill>
                <a:effectLst>
                  <a:outerShdw blurRad="50800" dist="38100" dir="8100000" algn="tr" rotWithShape="0">
                    <a:prstClr val="black">
                      <a:alpha val="40000"/>
                    </a:prstClr>
                  </a:outerShdw>
                </a:effectLst>
                <a:latin typeface="UTM American Sans" pitchFamily="18" charset="0"/>
              </a:rPr>
              <a:t> </a:t>
            </a:r>
            <a:r>
              <a:rPr lang="en-US" sz="1600" b="1" smtClean="0">
                <a:ln w="19050">
                  <a:noFill/>
                </a:ln>
                <a:solidFill>
                  <a:schemeClr val="bg1"/>
                </a:solidFill>
                <a:effectLst>
                  <a:outerShdw blurRad="50800" dist="38100" dir="8100000" algn="tr" rotWithShape="0">
                    <a:prstClr val="black">
                      <a:alpha val="40000"/>
                    </a:prstClr>
                  </a:outerShdw>
                </a:effectLst>
                <a:latin typeface="UTM American Sans" pitchFamily="18" charset="0"/>
              </a:rPr>
              <a:t>NĂM HỌC 2017 – 2018</a:t>
            </a:r>
            <a:endParaRPr lang="en-US" sz="1600">
              <a:ln w="19050">
                <a:noFill/>
              </a:ln>
              <a:solidFill>
                <a:schemeClr val="bg1"/>
              </a:solidFill>
              <a:effectLst>
                <a:outerShdw blurRad="50800" dist="38100" dir="8100000" algn="tr" rotWithShape="0">
                  <a:prstClr val="black">
                    <a:alpha val="40000"/>
                  </a:prstClr>
                </a:outerShdw>
              </a:effectLst>
              <a:latin typeface="UTM American Sans" pitchFamily="18" charset="0"/>
            </a:endParaRPr>
          </a:p>
        </p:txBody>
      </p:sp>
    </p:spTree>
    <p:extLst>
      <p:ext uri="{BB962C8B-B14F-4D97-AF65-F5344CB8AC3E}">
        <p14:creationId xmlns:p14="http://schemas.microsoft.com/office/powerpoint/2010/main" val="3370081585"/>
      </p:ext>
    </p:extLst>
  </p:cSld>
  <p:clrMapOvr>
    <a:masterClrMapping/>
  </p:clrMapOvr>
  <p:transition advClick="0">
    <p:cut/>
  </p:transition>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2_Title and Content">
    <p:spTree>
      <p:nvGrpSpPr>
        <p:cNvPr id="1" name=""/>
        <p:cNvGrpSpPr/>
        <p:nvPr/>
      </p:nvGrpSpPr>
      <p:grpSpPr>
        <a:xfrm>
          <a:off x="0" y="0"/>
          <a:ext cx="0" cy="0"/>
          <a:chOff x="0" y="0"/>
          <a:chExt cx="0" cy="0"/>
        </a:xfrm>
      </p:grpSpPr>
      <p:pic>
        <p:nvPicPr>
          <p:cNvPr id="5" name="Picture 4" descr="CoDang.gif"/>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76200"/>
            <a:ext cx="1828800" cy="838200"/>
          </a:xfrm>
          <a:prstGeom prst="rect">
            <a:avLst/>
          </a:prstGeom>
        </p:spPr>
      </p:pic>
      <p:cxnSp>
        <p:nvCxnSpPr>
          <p:cNvPr id="8" name="Straight Connector 7"/>
          <p:cNvCxnSpPr/>
          <p:nvPr userDrawn="1"/>
        </p:nvCxnSpPr>
        <p:spPr>
          <a:xfrm>
            <a:off x="0" y="990600"/>
            <a:ext cx="9144000" cy="0"/>
          </a:xfrm>
          <a:prstGeom prst="line">
            <a:avLst/>
          </a:prstGeom>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sz="quarter" idx="10"/>
          </p:nvPr>
        </p:nvSpPr>
        <p:spPr>
          <a:xfrm>
            <a:off x="76200" y="1447800"/>
            <a:ext cx="8915400" cy="5105400"/>
          </a:xfrm>
        </p:spPr>
        <p:txBody>
          <a:bodyPr/>
          <a:lstStyle>
            <a:lvl1pPr>
              <a:defRPr sz="2800">
                <a:latin typeface="Times New Roman" pitchFamily="18" charset="0"/>
                <a:ea typeface="Tahoma" pitchFamily="34" charset="0"/>
                <a:cs typeface="Times New Roman" pitchFamily="18" charset="0"/>
              </a:defRPr>
            </a:lvl1pPr>
            <a:lvl2pPr marL="742950" indent="-285750">
              <a:buFont typeface="Wingdings" pitchFamily="2" charset="2"/>
              <a:buChar char="§"/>
              <a:defRPr sz="2400">
                <a:latin typeface="Times New Roman" pitchFamily="18" charset="0"/>
                <a:ea typeface="Tahoma" pitchFamily="34" charset="0"/>
                <a:cs typeface="Times New Roman" pitchFamily="18" charset="0"/>
              </a:defRPr>
            </a:lvl2pPr>
            <a:lvl3pPr marL="1143000" indent="-228600">
              <a:buFont typeface="Courier New" pitchFamily="49" charset="0"/>
              <a:buChar char="o"/>
              <a:defRPr sz="2000">
                <a:latin typeface="Times New Roman" pitchFamily="18" charset="0"/>
                <a:ea typeface="Tahoma" pitchFamily="34" charset="0"/>
                <a:cs typeface="Times New Roman" pitchFamily="18" charset="0"/>
              </a:defRPr>
            </a:lvl3pPr>
            <a:lvl4pPr marL="1600200" indent="-228600">
              <a:buFont typeface="Wingdings" pitchFamily="2" charset="2"/>
              <a:buChar char="v"/>
              <a:defRPr sz="1800">
                <a:latin typeface="Times New Roman" pitchFamily="18" charset="0"/>
                <a:ea typeface="Tahoma" pitchFamily="34" charset="0"/>
                <a:cs typeface="Times New Roman" pitchFamily="18" charset="0"/>
              </a:defRPr>
            </a:lvl4pPr>
            <a:lvl5pPr>
              <a:defRPr sz="1800">
                <a:latin typeface="Times New Roman" pitchFamily="18" charset="0"/>
                <a:ea typeface="Tahoma" pitchFamily="34" charset="0"/>
                <a:cs typeface="Times New Roman" pitchFamily="18"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quarter" idx="11" hasCustomPrompt="1"/>
          </p:nvPr>
        </p:nvSpPr>
        <p:spPr>
          <a:xfrm>
            <a:off x="1524000" y="228600"/>
            <a:ext cx="7620000" cy="533400"/>
          </a:xfrm>
        </p:spPr>
        <p:txBody>
          <a:bodyPr/>
          <a:lstStyle>
            <a:lvl1pPr marL="0" indent="0">
              <a:buNone/>
              <a:defRPr sz="2800" b="1">
                <a:solidFill>
                  <a:srgbClr val="C00000"/>
                </a:solidFill>
                <a:latin typeface="Tahoma" pitchFamily="34" charset="0"/>
                <a:ea typeface="Tahoma" pitchFamily="34" charset="0"/>
                <a:cs typeface="Tahoma" pitchFamily="34" charset="0"/>
              </a:defRPr>
            </a:lvl1pPr>
          </a:lstStyle>
          <a:p>
            <a:pPr lvl="0"/>
            <a:r>
              <a:rPr lang="en-US" smtClean="0"/>
              <a:t>CLICK TO EDIT MASTER TEXT STYLES</a:t>
            </a:r>
            <a:endParaRPr lang="en-US"/>
          </a:p>
        </p:txBody>
      </p:sp>
      <p:sp>
        <p:nvSpPr>
          <p:cNvPr id="6" name="Text Placeholder 5"/>
          <p:cNvSpPr>
            <a:spLocks noGrp="1"/>
          </p:cNvSpPr>
          <p:nvPr>
            <p:ph type="body" sz="quarter" idx="12" hasCustomPrompt="1"/>
          </p:nvPr>
        </p:nvSpPr>
        <p:spPr>
          <a:xfrm>
            <a:off x="152400" y="990600"/>
            <a:ext cx="7391400" cy="381000"/>
          </a:xfrm>
        </p:spPr>
        <p:txBody>
          <a:bodyPr/>
          <a:lstStyle>
            <a:lvl1pPr marL="0" indent="0">
              <a:buNone/>
              <a:defRPr sz="2800" b="1">
                <a:solidFill>
                  <a:srgbClr val="C00000"/>
                </a:solidFill>
                <a:latin typeface="Times New Roman" pitchFamily="18" charset="0"/>
                <a:cs typeface="Times New Roman" pitchFamily="18" charset="0"/>
              </a:defRPr>
            </a:lvl1pPr>
          </a:lstStyle>
          <a:p>
            <a:pPr lvl="0"/>
            <a:r>
              <a:rPr lang="en-US" smtClean="0"/>
              <a:t>CLICK TO EDIT MASTER TEXT STYLES</a:t>
            </a:r>
            <a:endParaRPr lang="en-US"/>
          </a:p>
        </p:txBody>
      </p:sp>
      <p:sp>
        <p:nvSpPr>
          <p:cNvPr id="11" name="Rounded Rectangle 10"/>
          <p:cNvSpPr/>
          <p:nvPr userDrawn="1"/>
        </p:nvSpPr>
        <p:spPr>
          <a:xfrm>
            <a:off x="0" y="6248400"/>
            <a:ext cx="6934200" cy="609031"/>
          </a:xfrm>
          <a:prstGeom prst="roundRect">
            <a:avLst/>
          </a:prstGeom>
          <a:solidFill>
            <a:srgbClr val="C00000"/>
          </a:solidFill>
          <a:ln>
            <a:noFill/>
          </a:ln>
        </p:spPr>
        <p:style>
          <a:lnRef idx="0">
            <a:schemeClr val="accent2"/>
          </a:lnRef>
          <a:fillRef idx="1001">
            <a:schemeClr val="dk2"/>
          </a:fillRef>
          <a:effectRef idx="3">
            <a:schemeClr val="accent2"/>
          </a:effectRef>
          <a:fontRef idx="minor">
            <a:schemeClr val="lt1"/>
          </a:fontRef>
        </p:style>
        <p:txBody>
          <a:bodyPr rtlCol="0" anchor="ctr"/>
          <a:lstStyle/>
          <a:p>
            <a:pPr algn="ctr"/>
            <a:r>
              <a:rPr lang="en-US" sz="1600" b="1" smtClean="0">
                <a:ln w="19050">
                  <a:noFill/>
                </a:ln>
                <a:solidFill>
                  <a:schemeClr val="bg1"/>
                </a:solidFill>
                <a:effectLst>
                  <a:outerShdw blurRad="50800" dist="38100" dir="8100000" algn="tr" rotWithShape="0">
                    <a:prstClr val="black">
                      <a:alpha val="40000"/>
                    </a:prstClr>
                  </a:outerShdw>
                </a:effectLst>
                <a:latin typeface="UTM American Sans" pitchFamily="18" charset="0"/>
              </a:rPr>
              <a:t>KẾ HOẠCH THỰC HIỆN</a:t>
            </a:r>
            <a:r>
              <a:rPr lang="en-US" sz="1600" b="1" baseline="0" smtClean="0">
                <a:ln w="19050">
                  <a:noFill/>
                </a:ln>
                <a:solidFill>
                  <a:schemeClr val="bg1"/>
                </a:solidFill>
                <a:effectLst>
                  <a:outerShdw blurRad="50800" dist="38100" dir="8100000" algn="tr" rotWithShape="0">
                    <a:prstClr val="black">
                      <a:alpha val="40000"/>
                    </a:prstClr>
                  </a:outerShdw>
                </a:effectLst>
                <a:latin typeface="UTM American Sans" pitchFamily="18" charset="0"/>
              </a:rPr>
              <a:t> </a:t>
            </a:r>
            <a:r>
              <a:rPr lang="en-US" sz="1600" b="1" smtClean="0">
                <a:ln w="19050">
                  <a:noFill/>
                </a:ln>
                <a:solidFill>
                  <a:schemeClr val="bg1"/>
                </a:solidFill>
                <a:effectLst>
                  <a:outerShdw blurRad="50800" dist="38100" dir="8100000" algn="tr" rotWithShape="0">
                    <a:prstClr val="black">
                      <a:alpha val="40000"/>
                    </a:prstClr>
                  </a:outerShdw>
                </a:effectLst>
                <a:latin typeface="UTM American Sans" pitchFamily="18" charset="0"/>
              </a:rPr>
              <a:t>CÔNG TÁC THI ĐUA – KHEN THƯỞNG</a:t>
            </a:r>
          </a:p>
          <a:p>
            <a:pPr algn="ctr"/>
            <a:r>
              <a:rPr lang="en-US" sz="1600" b="1" smtClean="0">
                <a:ln w="19050">
                  <a:noFill/>
                </a:ln>
                <a:solidFill>
                  <a:schemeClr val="bg1"/>
                </a:solidFill>
                <a:effectLst>
                  <a:outerShdw blurRad="50800" dist="38100" dir="8100000" algn="tr" rotWithShape="0">
                    <a:prstClr val="black">
                      <a:alpha val="40000"/>
                    </a:prstClr>
                  </a:outerShdw>
                </a:effectLst>
                <a:latin typeface="UTM American Sans" pitchFamily="18" charset="0"/>
              </a:rPr>
              <a:t> KHỐI CÁC TRƯỜNG CAO ĐẲNG – TRUNG CẤP </a:t>
            </a:r>
            <a:r>
              <a:rPr lang="en-US" sz="1600" b="1" baseline="0" smtClean="0">
                <a:ln w="19050">
                  <a:noFill/>
                </a:ln>
                <a:solidFill>
                  <a:schemeClr val="bg1"/>
                </a:solidFill>
                <a:effectLst>
                  <a:outerShdw blurRad="50800" dist="38100" dir="8100000" algn="tr" rotWithShape="0">
                    <a:prstClr val="black">
                      <a:alpha val="40000"/>
                    </a:prstClr>
                  </a:outerShdw>
                </a:effectLst>
                <a:latin typeface="UTM American Sans" pitchFamily="18" charset="0"/>
              </a:rPr>
              <a:t> </a:t>
            </a:r>
            <a:r>
              <a:rPr lang="en-US" sz="1600" b="1" smtClean="0">
                <a:ln w="19050">
                  <a:noFill/>
                </a:ln>
                <a:solidFill>
                  <a:schemeClr val="bg1"/>
                </a:solidFill>
                <a:effectLst>
                  <a:outerShdw blurRad="50800" dist="38100" dir="8100000" algn="tr" rotWithShape="0">
                    <a:prstClr val="black">
                      <a:alpha val="40000"/>
                    </a:prstClr>
                  </a:outerShdw>
                </a:effectLst>
                <a:latin typeface="UTM American Sans" pitchFamily="18" charset="0"/>
              </a:rPr>
              <a:t>NĂM HỌC 2017 – 2018</a:t>
            </a:r>
            <a:endParaRPr lang="en-US" sz="1600">
              <a:ln w="19050">
                <a:noFill/>
              </a:ln>
              <a:solidFill>
                <a:schemeClr val="bg1"/>
              </a:solidFill>
              <a:effectLst>
                <a:outerShdw blurRad="50800" dist="38100" dir="8100000" algn="tr" rotWithShape="0">
                  <a:prstClr val="black">
                    <a:alpha val="40000"/>
                  </a:prstClr>
                </a:outerShdw>
              </a:effectLst>
              <a:latin typeface="UTM American Sans" pitchFamily="18" charset="0"/>
            </a:endParaRPr>
          </a:p>
        </p:txBody>
      </p:sp>
    </p:spTree>
    <p:extLst>
      <p:ext uri="{BB962C8B-B14F-4D97-AF65-F5344CB8AC3E}">
        <p14:creationId xmlns:p14="http://schemas.microsoft.com/office/powerpoint/2010/main" val="2997654506"/>
      </p:ext>
    </p:extLst>
  </p:cSld>
  <p:clrMapOvr>
    <a:masterClrMapping/>
  </p:clrMapOvr>
  <p:transition advClick="0">
    <p:cut/>
  </p:transition>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3_Title and Content">
    <p:spTree>
      <p:nvGrpSpPr>
        <p:cNvPr id="1" name=""/>
        <p:cNvGrpSpPr/>
        <p:nvPr/>
      </p:nvGrpSpPr>
      <p:grpSpPr>
        <a:xfrm>
          <a:off x="0" y="0"/>
          <a:ext cx="0" cy="0"/>
          <a:chOff x="0" y="0"/>
          <a:chExt cx="0" cy="0"/>
        </a:xfrm>
      </p:grpSpPr>
      <p:sp>
        <p:nvSpPr>
          <p:cNvPr id="3" name="Text Placeholder 2"/>
          <p:cNvSpPr>
            <a:spLocks noGrp="1"/>
          </p:cNvSpPr>
          <p:nvPr>
            <p:ph type="body" sz="quarter" idx="10"/>
          </p:nvPr>
        </p:nvSpPr>
        <p:spPr>
          <a:xfrm>
            <a:off x="76200" y="1447800"/>
            <a:ext cx="8915400" cy="5105400"/>
          </a:xfrm>
        </p:spPr>
        <p:txBody>
          <a:bodyPr/>
          <a:lstStyle>
            <a:lvl1pPr>
              <a:defRPr sz="2800">
                <a:latin typeface="Times New Roman" pitchFamily="18" charset="0"/>
                <a:ea typeface="Tahoma" pitchFamily="34" charset="0"/>
                <a:cs typeface="Times New Roman" pitchFamily="18" charset="0"/>
              </a:defRPr>
            </a:lvl1pPr>
            <a:lvl2pPr marL="742950" indent="-285750">
              <a:buFont typeface="Wingdings" pitchFamily="2" charset="2"/>
              <a:buChar char="§"/>
              <a:defRPr sz="2400">
                <a:latin typeface="Times New Roman" pitchFamily="18" charset="0"/>
                <a:ea typeface="Tahoma" pitchFamily="34" charset="0"/>
                <a:cs typeface="Times New Roman" pitchFamily="18" charset="0"/>
              </a:defRPr>
            </a:lvl2pPr>
            <a:lvl3pPr marL="1143000" indent="-228600">
              <a:buFont typeface="Courier New" pitchFamily="49" charset="0"/>
              <a:buChar char="o"/>
              <a:defRPr sz="2000">
                <a:latin typeface="Times New Roman" pitchFamily="18" charset="0"/>
                <a:ea typeface="Tahoma" pitchFamily="34" charset="0"/>
                <a:cs typeface="Times New Roman" pitchFamily="18" charset="0"/>
              </a:defRPr>
            </a:lvl3pPr>
            <a:lvl4pPr marL="1600200" indent="-228600">
              <a:buFont typeface="Wingdings" pitchFamily="2" charset="2"/>
              <a:buChar char="v"/>
              <a:defRPr sz="1800">
                <a:latin typeface="Times New Roman" pitchFamily="18" charset="0"/>
                <a:ea typeface="Tahoma" pitchFamily="34" charset="0"/>
                <a:cs typeface="Times New Roman" pitchFamily="18" charset="0"/>
              </a:defRPr>
            </a:lvl4pPr>
            <a:lvl5pPr>
              <a:defRPr sz="1800">
                <a:latin typeface="Times New Roman" pitchFamily="18" charset="0"/>
                <a:ea typeface="Tahoma" pitchFamily="34" charset="0"/>
                <a:cs typeface="Times New Roman" pitchFamily="18"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quarter" idx="11" hasCustomPrompt="1"/>
          </p:nvPr>
        </p:nvSpPr>
        <p:spPr>
          <a:xfrm>
            <a:off x="1524000" y="228600"/>
            <a:ext cx="7620000" cy="533400"/>
          </a:xfrm>
        </p:spPr>
        <p:txBody>
          <a:bodyPr/>
          <a:lstStyle>
            <a:lvl1pPr marL="0" indent="0">
              <a:buNone/>
              <a:defRPr sz="2800" b="1">
                <a:solidFill>
                  <a:srgbClr val="C00000"/>
                </a:solidFill>
                <a:latin typeface="Tahoma" pitchFamily="34" charset="0"/>
                <a:ea typeface="Tahoma" pitchFamily="34" charset="0"/>
                <a:cs typeface="Tahoma" pitchFamily="34" charset="0"/>
              </a:defRPr>
            </a:lvl1pPr>
          </a:lstStyle>
          <a:p>
            <a:pPr lvl="0"/>
            <a:r>
              <a:rPr lang="en-US" smtClean="0"/>
              <a:t>CLICK TO EDIT MASTER TEXT STYLES</a:t>
            </a:r>
            <a:endParaRPr lang="en-US"/>
          </a:p>
        </p:txBody>
      </p:sp>
      <p:sp>
        <p:nvSpPr>
          <p:cNvPr id="6" name="Text Placeholder 5"/>
          <p:cNvSpPr>
            <a:spLocks noGrp="1"/>
          </p:cNvSpPr>
          <p:nvPr>
            <p:ph type="body" sz="quarter" idx="12" hasCustomPrompt="1"/>
          </p:nvPr>
        </p:nvSpPr>
        <p:spPr>
          <a:xfrm>
            <a:off x="152400" y="990600"/>
            <a:ext cx="7391400" cy="381000"/>
          </a:xfrm>
        </p:spPr>
        <p:txBody>
          <a:bodyPr/>
          <a:lstStyle>
            <a:lvl1pPr marL="0" indent="0">
              <a:buNone/>
              <a:defRPr sz="2800" b="1">
                <a:solidFill>
                  <a:srgbClr val="C00000"/>
                </a:solidFill>
                <a:latin typeface="Times New Roman" pitchFamily="18" charset="0"/>
                <a:cs typeface="Times New Roman" pitchFamily="18" charset="0"/>
              </a:defRPr>
            </a:lvl1pPr>
          </a:lstStyle>
          <a:p>
            <a:pPr lvl="0"/>
            <a:r>
              <a:rPr lang="en-US" smtClean="0"/>
              <a:t>CLICK TO EDIT MASTER TEXT STYLES</a:t>
            </a:r>
            <a:endParaRPr lang="en-US"/>
          </a:p>
        </p:txBody>
      </p:sp>
      <p:sp>
        <p:nvSpPr>
          <p:cNvPr id="7" name="Rounded Rectangle 6"/>
          <p:cNvSpPr/>
          <p:nvPr userDrawn="1"/>
        </p:nvSpPr>
        <p:spPr>
          <a:xfrm>
            <a:off x="76200" y="6362415"/>
            <a:ext cx="5257800" cy="418816"/>
          </a:xfrm>
          <a:prstGeom prst="roundRect">
            <a:avLst/>
          </a:prstGeom>
          <a:solidFill>
            <a:srgbClr val="C00000"/>
          </a:solidFill>
          <a:ln>
            <a:noFill/>
          </a:ln>
        </p:spPr>
        <p:style>
          <a:lnRef idx="0">
            <a:schemeClr val="accent2"/>
          </a:lnRef>
          <a:fillRef idx="1001">
            <a:schemeClr val="dk2"/>
          </a:fillRef>
          <a:effectRef idx="3">
            <a:schemeClr val="accent2"/>
          </a:effectRef>
          <a:fontRef idx="minor">
            <a:schemeClr val="lt1"/>
          </a:fontRef>
        </p:style>
        <p:txBody>
          <a:bodyPr rtlCol="0" anchor="ctr"/>
          <a:lstStyle/>
          <a:p>
            <a:pPr lvl="0"/>
            <a:r>
              <a:rPr lang="en-US" sz="1800" b="1" smtClean="0">
                <a:solidFill>
                  <a:schemeClr val="bg2"/>
                </a:solidFill>
                <a:latin typeface="Tahoma" pitchFamily="34" charset="0"/>
                <a:ea typeface="Tahoma" pitchFamily="34" charset="0"/>
                <a:cs typeface="Tahoma" pitchFamily="34" charset="0"/>
              </a:rPr>
              <a:t>I. SƠ LƯỢC ĐẶC ĐIỂM, TÌNH HÌNH</a:t>
            </a:r>
            <a:endParaRPr lang="en-US" sz="1800">
              <a:solidFill>
                <a:schemeClr val="bg2"/>
              </a:solidFill>
              <a:latin typeface="Tahoma" pitchFamily="34" charset="0"/>
              <a:ea typeface="Tahoma" pitchFamily="34" charset="0"/>
              <a:cs typeface="Tahoma" pitchFamily="34" charset="0"/>
            </a:endParaRPr>
          </a:p>
        </p:txBody>
      </p:sp>
      <p:pic>
        <p:nvPicPr>
          <p:cNvPr id="8" name="Picture 7"/>
          <p:cNvPicPr>
            <a:picLocks noChangeAspect="1"/>
          </p:cNvPicPr>
          <p:nvPr userDrawn="1"/>
        </p:nvPicPr>
        <p:blipFill rotWithShape="1">
          <a:blip r:embed="rId2" cstate="print">
            <a:extLst>
              <a:ext uri="{28A0092B-C50C-407E-A947-70E740481C1C}">
                <a14:useLocalDpi xmlns:a14="http://schemas.microsoft.com/office/drawing/2010/main" val="0"/>
              </a:ext>
            </a:extLst>
          </a:blip>
          <a:srcRect l="17407" r="18889"/>
          <a:stretch/>
        </p:blipFill>
        <p:spPr>
          <a:xfrm>
            <a:off x="152400" y="152400"/>
            <a:ext cx="914400" cy="750848"/>
          </a:xfrm>
          <a:prstGeom prst="rect">
            <a:avLst/>
          </a:prstGeom>
        </p:spPr>
      </p:pic>
    </p:spTree>
    <p:extLst>
      <p:ext uri="{BB962C8B-B14F-4D97-AF65-F5344CB8AC3E}">
        <p14:creationId xmlns:p14="http://schemas.microsoft.com/office/powerpoint/2010/main" val="659633075"/>
      </p:ext>
    </p:extLst>
  </p:cSld>
  <p:clrMapOvr>
    <a:masterClrMapping/>
  </p:clrMapOvr>
  <p:transition advClick="0">
    <p:cut/>
  </p:transition>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5_Title and Content">
    <p:spTree>
      <p:nvGrpSpPr>
        <p:cNvPr id="1" name=""/>
        <p:cNvGrpSpPr/>
        <p:nvPr/>
      </p:nvGrpSpPr>
      <p:grpSpPr>
        <a:xfrm>
          <a:off x="0" y="0"/>
          <a:ext cx="0" cy="0"/>
          <a:chOff x="0" y="0"/>
          <a:chExt cx="0" cy="0"/>
        </a:xfrm>
      </p:grpSpPr>
      <p:sp>
        <p:nvSpPr>
          <p:cNvPr id="3" name="Text Placeholder 2"/>
          <p:cNvSpPr>
            <a:spLocks noGrp="1"/>
          </p:cNvSpPr>
          <p:nvPr>
            <p:ph type="body" sz="quarter" idx="10"/>
          </p:nvPr>
        </p:nvSpPr>
        <p:spPr>
          <a:xfrm>
            <a:off x="76200" y="1447800"/>
            <a:ext cx="8915400" cy="5105400"/>
          </a:xfrm>
        </p:spPr>
        <p:txBody>
          <a:bodyPr/>
          <a:lstStyle>
            <a:lvl1pPr>
              <a:defRPr sz="2800">
                <a:latin typeface="Times New Roman" pitchFamily="18" charset="0"/>
                <a:ea typeface="Tahoma" pitchFamily="34" charset="0"/>
                <a:cs typeface="Times New Roman" pitchFamily="18" charset="0"/>
              </a:defRPr>
            </a:lvl1pPr>
            <a:lvl2pPr marL="742950" indent="-285750">
              <a:buFont typeface="Wingdings" pitchFamily="2" charset="2"/>
              <a:buChar char="§"/>
              <a:defRPr sz="2400">
                <a:latin typeface="Times New Roman" pitchFamily="18" charset="0"/>
                <a:ea typeface="Tahoma" pitchFamily="34" charset="0"/>
                <a:cs typeface="Times New Roman" pitchFamily="18" charset="0"/>
              </a:defRPr>
            </a:lvl2pPr>
            <a:lvl3pPr marL="1143000" indent="-228600">
              <a:buFont typeface="Courier New" pitchFamily="49" charset="0"/>
              <a:buChar char="o"/>
              <a:defRPr sz="2000">
                <a:latin typeface="Times New Roman" pitchFamily="18" charset="0"/>
                <a:ea typeface="Tahoma" pitchFamily="34" charset="0"/>
                <a:cs typeface="Times New Roman" pitchFamily="18" charset="0"/>
              </a:defRPr>
            </a:lvl3pPr>
            <a:lvl4pPr marL="1600200" indent="-228600">
              <a:buFont typeface="Wingdings" pitchFamily="2" charset="2"/>
              <a:buChar char="v"/>
              <a:defRPr sz="1800">
                <a:latin typeface="Times New Roman" pitchFamily="18" charset="0"/>
                <a:ea typeface="Tahoma" pitchFamily="34" charset="0"/>
                <a:cs typeface="Times New Roman" pitchFamily="18" charset="0"/>
              </a:defRPr>
            </a:lvl4pPr>
            <a:lvl5pPr>
              <a:defRPr sz="1800">
                <a:latin typeface="Times New Roman" pitchFamily="18" charset="0"/>
                <a:ea typeface="Tahoma" pitchFamily="34" charset="0"/>
                <a:cs typeface="Times New Roman" pitchFamily="18"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quarter" idx="11" hasCustomPrompt="1"/>
          </p:nvPr>
        </p:nvSpPr>
        <p:spPr>
          <a:xfrm>
            <a:off x="1524000" y="228600"/>
            <a:ext cx="7620000" cy="533400"/>
          </a:xfrm>
        </p:spPr>
        <p:txBody>
          <a:bodyPr/>
          <a:lstStyle>
            <a:lvl1pPr marL="0" indent="0">
              <a:buNone/>
              <a:defRPr sz="2800" b="1">
                <a:solidFill>
                  <a:srgbClr val="C00000"/>
                </a:solidFill>
                <a:latin typeface="Tahoma" pitchFamily="34" charset="0"/>
                <a:ea typeface="Tahoma" pitchFamily="34" charset="0"/>
                <a:cs typeface="Tahoma" pitchFamily="34" charset="0"/>
              </a:defRPr>
            </a:lvl1pPr>
          </a:lstStyle>
          <a:p>
            <a:pPr lvl="0"/>
            <a:r>
              <a:rPr lang="en-US" smtClean="0"/>
              <a:t>CLICK TO EDIT MASTER TEXT STYLES</a:t>
            </a:r>
            <a:endParaRPr lang="en-US"/>
          </a:p>
        </p:txBody>
      </p:sp>
      <p:sp>
        <p:nvSpPr>
          <p:cNvPr id="6" name="Text Placeholder 5"/>
          <p:cNvSpPr>
            <a:spLocks noGrp="1"/>
          </p:cNvSpPr>
          <p:nvPr>
            <p:ph type="body" sz="quarter" idx="12" hasCustomPrompt="1"/>
          </p:nvPr>
        </p:nvSpPr>
        <p:spPr>
          <a:xfrm>
            <a:off x="152400" y="990600"/>
            <a:ext cx="7391400" cy="381000"/>
          </a:xfrm>
        </p:spPr>
        <p:txBody>
          <a:bodyPr/>
          <a:lstStyle>
            <a:lvl1pPr marL="0" indent="0">
              <a:buNone/>
              <a:defRPr sz="2800" b="1">
                <a:solidFill>
                  <a:srgbClr val="C00000"/>
                </a:solidFill>
                <a:latin typeface="Times New Roman" pitchFamily="18" charset="0"/>
                <a:cs typeface="Times New Roman" pitchFamily="18" charset="0"/>
              </a:defRPr>
            </a:lvl1pPr>
          </a:lstStyle>
          <a:p>
            <a:pPr lvl="0"/>
            <a:r>
              <a:rPr lang="en-US" smtClean="0"/>
              <a:t>CLICK TO EDIT MASTER TEXT STYLES</a:t>
            </a:r>
            <a:endParaRPr lang="en-US"/>
          </a:p>
        </p:txBody>
      </p:sp>
      <p:sp>
        <p:nvSpPr>
          <p:cNvPr id="7" name="Rounded Rectangle 6"/>
          <p:cNvSpPr/>
          <p:nvPr userDrawn="1"/>
        </p:nvSpPr>
        <p:spPr>
          <a:xfrm>
            <a:off x="76200" y="6362415"/>
            <a:ext cx="4267200" cy="418816"/>
          </a:xfrm>
          <a:prstGeom prst="roundRect">
            <a:avLst/>
          </a:prstGeom>
          <a:solidFill>
            <a:srgbClr val="C00000"/>
          </a:solidFill>
          <a:ln>
            <a:noFill/>
          </a:ln>
        </p:spPr>
        <p:style>
          <a:lnRef idx="0">
            <a:schemeClr val="accent2"/>
          </a:lnRef>
          <a:fillRef idx="1001">
            <a:schemeClr val="dk2"/>
          </a:fillRef>
          <a:effectRef idx="3">
            <a:schemeClr val="accent2"/>
          </a:effectRef>
          <a:fontRef idx="minor">
            <a:schemeClr val="lt1"/>
          </a:fontRef>
        </p:style>
        <p:txBody>
          <a:bodyPr rtlCol="0" anchor="ctr"/>
          <a:lstStyle/>
          <a:p>
            <a:pPr lvl="0"/>
            <a:r>
              <a:rPr lang="en-US" sz="1800" b="1" kern="1200" smtClean="0">
                <a:solidFill>
                  <a:schemeClr val="lt1"/>
                </a:solidFill>
                <a:effectLst/>
                <a:latin typeface="Tahoma" pitchFamily="34" charset="0"/>
                <a:ea typeface="Tahoma" pitchFamily="34" charset="0"/>
                <a:cs typeface="Tahoma" pitchFamily="34" charset="0"/>
              </a:rPr>
              <a:t>II. THÀNH TÍCH ĐẠT ĐƯỢC</a:t>
            </a:r>
            <a:endParaRPr lang="en-US" sz="1800" kern="1200">
              <a:solidFill>
                <a:schemeClr val="lt1"/>
              </a:solidFill>
              <a:effectLst/>
              <a:latin typeface="Tahoma" pitchFamily="34" charset="0"/>
              <a:ea typeface="Tahoma" pitchFamily="34" charset="0"/>
              <a:cs typeface="Tahoma" pitchFamily="34" charset="0"/>
            </a:endParaRPr>
          </a:p>
        </p:txBody>
      </p:sp>
      <p:pic>
        <p:nvPicPr>
          <p:cNvPr id="8" name="Picture 7"/>
          <p:cNvPicPr>
            <a:picLocks noChangeAspect="1"/>
          </p:cNvPicPr>
          <p:nvPr userDrawn="1"/>
        </p:nvPicPr>
        <p:blipFill rotWithShape="1">
          <a:blip r:embed="rId2" cstate="print">
            <a:extLst>
              <a:ext uri="{28A0092B-C50C-407E-A947-70E740481C1C}">
                <a14:useLocalDpi xmlns:a14="http://schemas.microsoft.com/office/drawing/2010/main" val="0"/>
              </a:ext>
            </a:extLst>
          </a:blip>
          <a:srcRect l="17407" r="18889"/>
          <a:stretch/>
        </p:blipFill>
        <p:spPr>
          <a:xfrm>
            <a:off x="152400" y="152400"/>
            <a:ext cx="914400" cy="750848"/>
          </a:xfrm>
          <a:prstGeom prst="rect">
            <a:avLst/>
          </a:prstGeom>
        </p:spPr>
      </p:pic>
    </p:spTree>
    <p:extLst>
      <p:ext uri="{BB962C8B-B14F-4D97-AF65-F5344CB8AC3E}">
        <p14:creationId xmlns:p14="http://schemas.microsoft.com/office/powerpoint/2010/main" val="4156780703"/>
      </p:ext>
    </p:extLst>
  </p:cSld>
  <p:clrMapOvr>
    <a:masterClrMapping/>
  </p:clrMapOvr>
  <p:transition advClick="0">
    <p:cut/>
  </p:transition>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7_Title and Content">
    <p:spTree>
      <p:nvGrpSpPr>
        <p:cNvPr id="1" name=""/>
        <p:cNvGrpSpPr/>
        <p:nvPr/>
      </p:nvGrpSpPr>
      <p:grpSpPr>
        <a:xfrm>
          <a:off x="0" y="0"/>
          <a:ext cx="0" cy="0"/>
          <a:chOff x="0" y="0"/>
          <a:chExt cx="0" cy="0"/>
        </a:xfrm>
      </p:grpSpPr>
      <p:sp>
        <p:nvSpPr>
          <p:cNvPr id="3" name="Text Placeholder 2"/>
          <p:cNvSpPr>
            <a:spLocks noGrp="1"/>
          </p:cNvSpPr>
          <p:nvPr>
            <p:ph type="body" sz="quarter" idx="10"/>
          </p:nvPr>
        </p:nvSpPr>
        <p:spPr>
          <a:xfrm>
            <a:off x="76200" y="1447800"/>
            <a:ext cx="8915400" cy="5105400"/>
          </a:xfrm>
        </p:spPr>
        <p:txBody>
          <a:bodyPr/>
          <a:lstStyle>
            <a:lvl1pPr>
              <a:defRPr sz="2800">
                <a:latin typeface="Times New Roman" pitchFamily="18" charset="0"/>
                <a:ea typeface="Tahoma" pitchFamily="34" charset="0"/>
                <a:cs typeface="Times New Roman" pitchFamily="18" charset="0"/>
              </a:defRPr>
            </a:lvl1pPr>
            <a:lvl2pPr marL="742950" indent="-285750">
              <a:buFont typeface="Wingdings" pitchFamily="2" charset="2"/>
              <a:buChar char="§"/>
              <a:defRPr sz="2400">
                <a:latin typeface="Times New Roman" pitchFamily="18" charset="0"/>
                <a:ea typeface="Tahoma" pitchFamily="34" charset="0"/>
                <a:cs typeface="Times New Roman" pitchFamily="18" charset="0"/>
              </a:defRPr>
            </a:lvl2pPr>
            <a:lvl3pPr marL="1143000" indent="-228600">
              <a:buFont typeface="Courier New" pitchFamily="49" charset="0"/>
              <a:buChar char="o"/>
              <a:defRPr sz="2000">
                <a:latin typeface="Times New Roman" pitchFamily="18" charset="0"/>
                <a:ea typeface="Tahoma" pitchFamily="34" charset="0"/>
                <a:cs typeface="Times New Roman" pitchFamily="18" charset="0"/>
              </a:defRPr>
            </a:lvl3pPr>
            <a:lvl4pPr marL="1600200" indent="-228600">
              <a:buFont typeface="Wingdings" pitchFamily="2" charset="2"/>
              <a:buChar char="v"/>
              <a:defRPr sz="1800">
                <a:latin typeface="Times New Roman" pitchFamily="18" charset="0"/>
                <a:ea typeface="Tahoma" pitchFamily="34" charset="0"/>
                <a:cs typeface="Times New Roman" pitchFamily="18" charset="0"/>
              </a:defRPr>
            </a:lvl4pPr>
            <a:lvl5pPr>
              <a:defRPr sz="1800">
                <a:latin typeface="Times New Roman" pitchFamily="18" charset="0"/>
                <a:ea typeface="Tahoma" pitchFamily="34" charset="0"/>
                <a:cs typeface="Times New Roman" pitchFamily="18"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quarter" idx="11" hasCustomPrompt="1"/>
          </p:nvPr>
        </p:nvSpPr>
        <p:spPr>
          <a:xfrm>
            <a:off x="1524000" y="228600"/>
            <a:ext cx="7620000" cy="533400"/>
          </a:xfrm>
        </p:spPr>
        <p:txBody>
          <a:bodyPr/>
          <a:lstStyle>
            <a:lvl1pPr marL="0" indent="0">
              <a:buNone/>
              <a:defRPr sz="2800" b="1">
                <a:solidFill>
                  <a:srgbClr val="C00000"/>
                </a:solidFill>
                <a:latin typeface="Tahoma" pitchFamily="34" charset="0"/>
                <a:ea typeface="Tahoma" pitchFamily="34" charset="0"/>
                <a:cs typeface="Tahoma" pitchFamily="34" charset="0"/>
              </a:defRPr>
            </a:lvl1pPr>
          </a:lstStyle>
          <a:p>
            <a:pPr lvl="0"/>
            <a:r>
              <a:rPr lang="en-US" smtClean="0"/>
              <a:t>CLICK TO EDIT MASTER TEXT STYLES</a:t>
            </a:r>
            <a:endParaRPr lang="en-US"/>
          </a:p>
        </p:txBody>
      </p:sp>
      <p:sp>
        <p:nvSpPr>
          <p:cNvPr id="6" name="Text Placeholder 5"/>
          <p:cNvSpPr>
            <a:spLocks noGrp="1"/>
          </p:cNvSpPr>
          <p:nvPr>
            <p:ph type="body" sz="quarter" idx="12" hasCustomPrompt="1"/>
          </p:nvPr>
        </p:nvSpPr>
        <p:spPr>
          <a:xfrm>
            <a:off x="152400" y="990600"/>
            <a:ext cx="7391400" cy="381000"/>
          </a:xfrm>
        </p:spPr>
        <p:txBody>
          <a:bodyPr/>
          <a:lstStyle>
            <a:lvl1pPr marL="0" indent="0">
              <a:buNone/>
              <a:defRPr sz="2800" b="1">
                <a:solidFill>
                  <a:srgbClr val="C00000"/>
                </a:solidFill>
                <a:latin typeface="Times New Roman" pitchFamily="18" charset="0"/>
                <a:cs typeface="Times New Roman" pitchFamily="18" charset="0"/>
              </a:defRPr>
            </a:lvl1pPr>
          </a:lstStyle>
          <a:p>
            <a:pPr lvl="0"/>
            <a:r>
              <a:rPr lang="en-US" smtClean="0"/>
              <a:t>CLICK TO EDIT MASTER TEXT STYLES</a:t>
            </a:r>
            <a:endParaRPr lang="en-US"/>
          </a:p>
        </p:txBody>
      </p:sp>
      <p:sp>
        <p:nvSpPr>
          <p:cNvPr id="7" name="Rounded Rectangle 6"/>
          <p:cNvSpPr/>
          <p:nvPr userDrawn="1"/>
        </p:nvSpPr>
        <p:spPr>
          <a:xfrm>
            <a:off x="76200" y="6362415"/>
            <a:ext cx="8077200" cy="418816"/>
          </a:xfrm>
          <a:prstGeom prst="roundRect">
            <a:avLst/>
          </a:prstGeom>
          <a:solidFill>
            <a:srgbClr val="C00000"/>
          </a:solidFill>
          <a:ln>
            <a:noFill/>
          </a:ln>
        </p:spPr>
        <p:style>
          <a:lnRef idx="0">
            <a:schemeClr val="accent2"/>
          </a:lnRef>
          <a:fillRef idx="1001">
            <a:schemeClr val="dk2"/>
          </a:fillRef>
          <a:effectRef idx="3">
            <a:schemeClr val="accent2"/>
          </a:effectRef>
          <a:fontRef idx="minor">
            <a:schemeClr val="lt1"/>
          </a:fontRef>
        </p:style>
        <p:txBody>
          <a:bodyPr rtlCol="0" anchor="ctr"/>
          <a:lstStyle/>
          <a:p>
            <a:pPr lvl="0"/>
            <a:r>
              <a:rPr lang="en-US" sz="1800" b="1" smtClean="0">
                <a:solidFill>
                  <a:schemeClr val="bg1"/>
                </a:solidFill>
                <a:latin typeface="Tahoma" pitchFamily="34" charset="0"/>
                <a:ea typeface="Tahoma" pitchFamily="34" charset="0"/>
                <a:cs typeface="Tahoma" pitchFamily="34" charset="0"/>
              </a:rPr>
              <a:t>III. CÁC HÌNH THỨC ĐÃ ĐƯỢC KHEN THƯỞNG</a:t>
            </a:r>
            <a:endParaRPr lang="en-US" sz="1800">
              <a:solidFill>
                <a:schemeClr val="bg1"/>
              </a:solidFill>
              <a:latin typeface="Tahoma" pitchFamily="34" charset="0"/>
              <a:ea typeface="Tahoma" pitchFamily="34" charset="0"/>
              <a:cs typeface="Tahoma" pitchFamily="34" charset="0"/>
            </a:endParaRPr>
          </a:p>
        </p:txBody>
      </p:sp>
      <p:pic>
        <p:nvPicPr>
          <p:cNvPr id="8" name="Picture 7"/>
          <p:cNvPicPr>
            <a:picLocks noChangeAspect="1"/>
          </p:cNvPicPr>
          <p:nvPr userDrawn="1"/>
        </p:nvPicPr>
        <p:blipFill rotWithShape="1">
          <a:blip r:embed="rId2" cstate="print">
            <a:extLst>
              <a:ext uri="{28A0092B-C50C-407E-A947-70E740481C1C}">
                <a14:useLocalDpi xmlns:a14="http://schemas.microsoft.com/office/drawing/2010/main" val="0"/>
              </a:ext>
            </a:extLst>
          </a:blip>
          <a:srcRect l="17407" r="18889"/>
          <a:stretch/>
        </p:blipFill>
        <p:spPr>
          <a:xfrm>
            <a:off x="152400" y="152400"/>
            <a:ext cx="914400" cy="750848"/>
          </a:xfrm>
          <a:prstGeom prst="rect">
            <a:avLst/>
          </a:prstGeom>
        </p:spPr>
      </p:pic>
    </p:spTree>
    <p:extLst>
      <p:ext uri="{BB962C8B-B14F-4D97-AF65-F5344CB8AC3E}">
        <p14:creationId xmlns:p14="http://schemas.microsoft.com/office/powerpoint/2010/main" val="4019520698"/>
      </p:ext>
    </p:extLst>
  </p:cSld>
  <p:clrMapOvr>
    <a:masterClrMapping/>
  </p:clrMapOvr>
  <p:transition advClick="0">
    <p:cut/>
  </p:transition>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8_Title and Content">
    <p:spTree>
      <p:nvGrpSpPr>
        <p:cNvPr id="1" name=""/>
        <p:cNvGrpSpPr/>
        <p:nvPr/>
      </p:nvGrpSpPr>
      <p:grpSpPr>
        <a:xfrm>
          <a:off x="0" y="0"/>
          <a:ext cx="0" cy="0"/>
          <a:chOff x="0" y="0"/>
          <a:chExt cx="0" cy="0"/>
        </a:xfrm>
      </p:grpSpPr>
      <p:sp>
        <p:nvSpPr>
          <p:cNvPr id="3" name="Text Placeholder 2"/>
          <p:cNvSpPr>
            <a:spLocks noGrp="1"/>
          </p:cNvSpPr>
          <p:nvPr>
            <p:ph type="body" sz="quarter" idx="10"/>
          </p:nvPr>
        </p:nvSpPr>
        <p:spPr>
          <a:xfrm>
            <a:off x="76200" y="1447800"/>
            <a:ext cx="8915400" cy="5105400"/>
          </a:xfrm>
        </p:spPr>
        <p:txBody>
          <a:bodyPr/>
          <a:lstStyle>
            <a:lvl1pPr>
              <a:defRPr sz="2800">
                <a:latin typeface="Times New Roman" pitchFamily="18" charset="0"/>
                <a:ea typeface="Tahoma" pitchFamily="34" charset="0"/>
                <a:cs typeface="Times New Roman" pitchFamily="18" charset="0"/>
              </a:defRPr>
            </a:lvl1pPr>
            <a:lvl2pPr marL="742950" indent="-285750">
              <a:buFont typeface="Wingdings" pitchFamily="2" charset="2"/>
              <a:buChar char="§"/>
              <a:defRPr sz="2400">
                <a:latin typeface="Times New Roman" pitchFamily="18" charset="0"/>
                <a:ea typeface="Tahoma" pitchFamily="34" charset="0"/>
                <a:cs typeface="Times New Roman" pitchFamily="18" charset="0"/>
              </a:defRPr>
            </a:lvl2pPr>
            <a:lvl3pPr marL="1143000" indent="-228600">
              <a:buFont typeface="Courier New" pitchFamily="49" charset="0"/>
              <a:buChar char="o"/>
              <a:defRPr sz="2000">
                <a:latin typeface="Times New Roman" pitchFamily="18" charset="0"/>
                <a:ea typeface="Tahoma" pitchFamily="34" charset="0"/>
                <a:cs typeface="Times New Roman" pitchFamily="18" charset="0"/>
              </a:defRPr>
            </a:lvl3pPr>
            <a:lvl4pPr marL="1600200" indent="-228600">
              <a:buFont typeface="Wingdings" pitchFamily="2" charset="2"/>
              <a:buChar char="v"/>
              <a:defRPr sz="1800">
                <a:latin typeface="Times New Roman" pitchFamily="18" charset="0"/>
                <a:ea typeface="Tahoma" pitchFamily="34" charset="0"/>
                <a:cs typeface="Times New Roman" pitchFamily="18" charset="0"/>
              </a:defRPr>
            </a:lvl4pPr>
            <a:lvl5pPr>
              <a:defRPr sz="1800">
                <a:latin typeface="Times New Roman" pitchFamily="18" charset="0"/>
                <a:ea typeface="Tahoma" pitchFamily="34" charset="0"/>
                <a:cs typeface="Times New Roman" pitchFamily="18"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quarter" idx="11" hasCustomPrompt="1"/>
          </p:nvPr>
        </p:nvSpPr>
        <p:spPr>
          <a:xfrm>
            <a:off x="1524000" y="228600"/>
            <a:ext cx="7620000" cy="533400"/>
          </a:xfrm>
        </p:spPr>
        <p:txBody>
          <a:bodyPr/>
          <a:lstStyle>
            <a:lvl1pPr marL="0" indent="0">
              <a:buNone/>
              <a:defRPr sz="2800" b="1">
                <a:solidFill>
                  <a:srgbClr val="C00000"/>
                </a:solidFill>
                <a:latin typeface="Tahoma" pitchFamily="34" charset="0"/>
                <a:ea typeface="Tahoma" pitchFamily="34" charset="0"/>
                <a:cs typeface="Tahoma" pitchFamily="34" charset="0"/>
              </a:defRPr>
            </a:lvl1pPr>
          </a:lstStyle>
          <a:p>
            <a:pPr lvl="0"/>
            <a:r>
              <a:rPr lang="en-US" smtClean="0"/>
              <a:t>CLICK TO EDIT MASTER TEXT STYLES</a:t>
            </a:r>
            <a:endParaRPr lang="en-US"/>
          </a:p>
        </p:txBody>
      </p:sp>
      <p:sp>
        <p:nvSpPr>
          <p:cNvPr id="6" name="Text Placeholder 5"/>
          <p:cNvSpPr>
            <a:spLocks noGrp="1"/>
          </p:cNvSpPr>
          <p:nvPr>
            <p:ph type="body" sz="quarter" idx="12" hasCustomPrompt="1"/>
          </p:nvPr>
        </p:nvSpPr>
        <p:spPr>
          <a:xfrm>
            <a:off x="152400" y="990600"/>
            <a:ext cx="7391400" cy="381000"/>
          </a:xfrm>
        </p:spPr>
        <p:txBody>
          <a:bodyPr/>
          <a:lstStyle>
            <a:lvl1pPr marL="0" indent="0">
              <a:buNone/>
              <a:defRPr sz="2800" b="1">
                <a:solidFill>
                  <a:srgbClr val="C00000"/>
                </a:solidFill>
                <a:latin typeface="Times New Roman" pitchFamily="18" charset="0"/>
                <a:cs typeface="Times New Roman" pitchFamily="18" charset="0"/>
              </a:defRPr>
            </a:lvl1pPr>
          </a:lstStyle>
          <a:p>
            <a:pPr lvl="0"/>
            <a:r>
              <a:rPr lang="en-US" smtClean="0"/>
              <a:t>CLICK TO EDIT MASTER TEXT STYLES</a:t>
            </a:r>
            <a:endParaRPr lang="en-US"/>
          </a:p>
        </p:txBody>
      </p:sp>
      <p:sp>
        <p:nvSpPr>
          <p:cNvPr id="7" name="Rounded Rectangle 6"/>
          <p:cNvSpPr/>
          <p:nvPr userDrawn="1"/>
        </p:nvSpPr>
        <p:spPr>
          <a:xfrm>
            <a:off x="0" y="6362415"/>
            <a:ext cx="8610600" cy="418816"/>
          </a:xfrm>
          <a:prstGeom prst="roundRect">
            <a:avLst/>
          </a:prstGeom>
          <a:solidFill>
            <a:srgbClr val="C00000"/>
          </a:solidFill>
          <a:ln>
            <a:noFill/>
          </a:ln>
        </p:spPr>
        <p:style>
          <a:lnRef idx="0">
            <a:schemeClr val="accent2"/>
          </a:lnRef>
          <a:fillRef idx="1001">
            <a:schemeClr val="dk2"/>
          </a:fillRef>
          <a:effectRef idx="3">
            <a:schemeClr val="accent2"/>
          </a:effectRef>
          <a:fontRef idx="minor">
            <a:schemeClr val="lt1"/>
          </a:fontRef>
        </p:style>
        <p:txBody>
          <a:bodyPr rtlCol="0" anchor="ctr"/>
          <a:lstStyle/>
          <a:p>
            <a:pPr lvl="0" algn="l"/>
            <a:r>
              <a:rPr lang="en-US" sz="1700" b="1" kern="1200" smtClean="0">
                <a:solidFill>
                  <a:schemeClr val="lt1"/>
                </a:solidFill>
                <a:effectLst/>
                <a:latin typeface="Tahoma" pitchFamily="34" charset="0"/>
                <a:ea typeface="Tahoma" pitchFamily="34" charset="0"/>
                <a:cs typeface="Tahoma" pitchFamily="34" charset="0"/>
              </a:rPr>
              <a:t>CÔNG</a:t>
            </a:r>
            <a:r>
              <a:rPr lang="en-US" sz="1700" b="1" kern="1200" baseline="0" smtClean="0">
                <a:solidFill>
                  <a:schemeClr val="lt1"/>
                </a:solidFill>
                <a:effectLst/>
                <a:latin typeface="Tahoma" pitchFamily="34" charset="0"/>
                <a:ea typeface="Tahoma" pitchFamily="34" charset="0"/>
                <a:cs typeface="Tahoma" pitchFamily="34" charset="0"/>
              </a:rPr>
              <a:t> TÁC ĐÀO TẠO GẮN VỚI NHU CẦU XÃ HỘI VÀ THỊ TRƯỜNG LAO ĐỘNG</a:t>
            </a:r>
            <a:endParaRPr lang="en-US" sz="1700" kern="1200">
              <a:solidFill>
                <a:schemeClr val="lt1"/>
              </a:solidFill>
              <a:effectLst/>
              <a:latin typeface="Tahoma" pitchFamily="34" charset="0"/>
              <a:ea typeface="Tahoma" pitchFamily="34" charset="0"/>
              <a:cs typeface="Tahoma" pitchFamily="34" charset="0"/>
            </a:endParaRPr>
          </a:p>
        </p:txBody>
      </p:sp>
      <p:pic>
        <p:nvPicPr>
          <p:cNvPr id="8" name="Picture 7"/>
          <p:cNvPicPr>
            <a:picLocks noChangeAspect="1"/>
          </p:cNvPicPr>
          <p:nvPr userDrawn="1"/>
        </p:nvPicPr>
        <p:blipFill rotWithShape="1">
          <a:blip r:embed="rId2" cstate="print">
            <a:extLst>
              <a:ext uri="{28A0092B-C50C-407E-A947-70E740481C1C}">
                <a14:useLocalDpi xmlns:a14="http://schemas.microsoft.com/office/drawing/2010/main" val="0"/>
              </a:ext>
            </a:extLst>
          </a:blip>
          <a:srcRect l="17407" r="18889"/>
          <a:stretch/>
        </p:blipFill>
        <p:spPr>
          <a:xfrm>
            <a:off x="152400" y="152400"/>
            <a:ext cx="914400" cy="750848"/>
          </a:xfrm>
          <a:prstGeom prst="rect">
            <a:avLst/>
          </a:prstGeom>
        </p:spPr>
      </p:pic>
    </p:spTree>
    <p:extLst>
      <p:ext uri="{BB962C8B-B14F-4D97-AF65-F5344CB8AC3E}">
        <p14:creationId xmlns:p14="http://schemas.microsoft.com/office/powerpoint/2010/main" val="638660927"/>
      </p:ext>
    </p:extLst>
  </p:cSld>
  <p:clrMapOvr>
    <a:masterClrMapping/>
  </p:clrMapOvr>
  <p:transition advClick="0">
    <p:cut/>
  </p:transition>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9_Title and Content">
    <p:spTree>
      <p:nvGrpSpPr>
        <p:cNvPr id="1" name=""/>
        <p:cNvGrpSpPr/>
        <p:nvPr/>
      </p:nvGrpSpPr>
      <p:grpSpPr>
        <a:xfrm>
          <a:off x="0" y="0"/>
          <a:ext cx="0" cy="0"/>
          <a:chOff x="0" y="0"/>
          <a:chExt cx="0" cy="0"/>
        </a:xfrm>
      </p:grpSpPr>
      <p:sp>
        <p:nvSpPr>
          <p:cNvPr id="3" name="Text Placeholder 2"/>
          <p:cNvSpPr>
            <a:spLocks noGrp="1"/>
          </p:cNvSpPr>
          <p:nvPr>
            <p:ph type="body" sz="quarter" idx="10"/>
          </p:nvPr>
        </p:nvSpPr>
        <p:spPr>
          <a:xfrm>
            <a:off x="76200" y="1447800"/>
            <a:ext cx="8915400" cy="5105400"/>
          </a:xfrm>
        </p:spPr>
        <p:txBody>
          <a:bodyPr/>
          <a:lstStyle>
            <a:lvl1pPr>
              <a:defRPr sz="2800">
                <a:latin typeface="Times New Roman" pitchFamily="18" charset="0"/>
                <a:ea typeface="Tahoma" pitchFamily="34" charset="0"/>
                <a:cs typeface="Times New Roman" pitchFamily="18" charset="0"/>
              </a:defRPr>
            </a:lvl1pPr>
            <a:lvl2pPr marL="742950" indent="-285750">
              <a:buFont typeface="Wingdings" pitchFamily="2" charset="2"/>
              <a:buChar char="§"/>
              <a:defRPr sz="2400">
                <a:latin typeface="Times New Roman" pitchFamily="18" charset="0"/>
                <a:ea typeface="Tahoma" pitchFamily="34" charset="0"/>
                <a:cs typeface="Times New Roman" pitchFamily="18" charset="0"/>
              </a:defRPr>
            </a:lvl2pPr>
            <a:lvl3pPr marL="1143000" indent="-228600">
              <a:buFont typeface="Courier New" pitchFamily="49" charset="0"/>
              <a:buChar char="o"/>
              <a:defRPr sz="2000">
                <a:latin typeface="Times New Roman" pitchFamily="18" charset="0"/>
                <a:ea typeface="Tahoma" pitchFamily="34" charset="0"/>
                <a:cs typeface="Times New Roman" pitchFamily="18" charset="0"/>
              </a:defRPr>
            </a:lvl3pPr>
            <a:lvl4pPr marL="1600200" indent="-228600">
              <a:buFont typeface="Wingdings" pitchFamily="2" charset="2"/>
              <a:buChar char="v"/>
              <a:defRPr sz="1800">
                <a:latin typeface="Times New Roman" pitchFamily="18" charset="0"/>
                <a:ea typeface="Tahoma" pitchFamily="34" charset="0"/>
                <a:cs typeface="Times New Roman" pitchFamily="18" charset="0"/>
              </a:defRPr>
            </a:lvl4pPr>
            <a:lvl5pPr>
              <a:defRPr sz="1800">
                <a:latin typeface="Times New Roman" pitchFamily="18" charset="0"/>
                <a:ea typeface="Tahoma" pitchFamily="34" charset="0"/>
                <a:cs typeface="Times New Roman" pitchFamily="18"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quarter" idx="11" hasCustomPrompt="1"/>
          </p:nvPr>
        </p:nvSpPr>
        <p:spPr>
          <a:xfrm>
            <a:off x="1524000" y="228600"/>
            <a:ext cx="7620000" cy="533400"/>
          </a:xfrm>
        </p:spPr>
        <p:txBody>
          <a:bodyPr/>
          <a:lstStyle>
            <a:lvl1pPr marL="0" indent="0">
              <a:buNone/>
              <a:defRPr sz="2800" b="1">
                <a:solidFill>
                  <a:srgbClr val="C00000"/>
                </a:solidFill>
                <a:latin typeface="Tahoma" pitchFamily="34" charset="0"/>
                <a:ea typeface="Tahoma" pitchFamily="34" charset="0"/>
                <a:cs typeface="Tahoma" pitchFamily="34" charset="0"/>
              </a:defRPr>
            </a:lvl1pPr>
          </a:lstStyle>
          <a:p>
            <a:pPr lvl="0"/>
            <a:r>
              <a:rPr lang="en-US" smtClean="0"/>
              <a:t>CLICK TO EDIT MASTER TEXT STYLES</a:t>
            </a:r>
            <a:endParaRPr lang="en-US"/>
          </a:p>
        </p:txBody>
      </p:sp>
      <p:sp>
        <p:nvSpPr>
          <p:cNvPr id="6" name="Text Placeholder 5"/>
          <p:cNvSpPr>
            <a:spLocks noGrp="1"/>
          </p:cNvSpPr>
          <p:nvPr>
            <p:ph type="body" sz="quarter" idx="12" hasCustomPrompt="1"/>
          </p:nvPr>
        </p:nvSpPr>
        <p:spPr>
          <a:xfrm>
            <a:off x="152400" y="990600"/>
            <a:ext cx="7391400" cy="381000"/>
          </a:xfrm>
        </p:spPr>
        <p:txBody>
          <a:bodyPr/>
          <a:lstStyle>
            <a:lvl1pPr marL="0" indent="0">
              <a:buNone/>
              <a:defRPr sz="2800" b="1">
                <a:solidFill>
                  <a:srgbClr val="C00000"/>
                </a:solidFill>
                <a:latin typeface="Times New Roman" pitchFamily="18" charset="0"/>
                <a:cs typeface="Times New Roman" pitchFamily="18" charset="0"/>
              </a:defRPr>
            </a:lvl1pPr>
          </a:lstStyle>
          <a:p>
            <a:pPr lvl="0"/>
            <a:r>
              <a:rPr lang="en-US" smtClean="0"/>
              <a:t>CLICK TO EDIT MASTER TEXT STYLES</a:t>
            </a:r>
            <a:endParaRPr lang="en-US"/>
          </a:p>
        </p:txBody>
      </p:sp>
      <p:sp>
        <p:nvSpPr>
          <p:cNvPr id="7" name="Rounded Rectangle 6"/>
          <p:cNvSpPr/>
          <p:nvPr userDrawn="1"/>
        </p:nvSpPr>
        <p:spPr>
          <a:xfrm>
            <a:off x="0" y="6362415"/>
            <a:ext cx="7315200" cy="418816"/>
          </a:xfrm>
          <a:prstGeom prst="roundRect">
            <a:avLst/>
          </a:prstGeom>
          <a:solidFill>
            <a:srgbClr val="C00000"/>
          </a:solidFill>
          <a:ln>
            <a:noFill/>
          </a:ln>
        </p:spPr>
        <p:style>
          <a:lnRef idx="0">
            <a:schemeClr val="accent2"/>
          </a:lnRef>
          <a:fillRef idx="1001">
            <a:schemeClr val="dk2"/>
          </a:fillRef>
          <a:effectRef idx="3">
            <a:schemeClr val="accent2"/>
          </a:effectRef>
          <a:fontRef idx="minor">
            <a:schemeClr val="lt1"/>
          </a:fontRef>
        </p:style>
        <p:txBody>
          <a:bodyPr rtlCol="0" anchor="ctr"/>
          <a:lstStyle/>
          <a:p>
            <a:pPr lvl="0"/>
            <a:r>
              <a:rPr lang="en-US" sz="1800" b="1" kern="1200" smtClean="0">
                <a:solidFill>
                  <a:schemeClr val="lt1"/>
                </a:solidFill>
                <a:effectLst/>
                <a:latin typeface="Tahoma" pitchFamily="34" charset="0"/>
                <a:ea typeface="Tahoma" pitchFamily="34" charset="0"/>
                <a:cs typeface="Tahoma" pitchFamily="34" charset="0"/>
              </a:rPr>
              <a:t>CHẤT LƯỢNG ĐỘI NGŨ CÁN BỘ, GIẢNG VIÊN, NHÂN VIÊN </a:t>
            </a:r>
            <a:endParaRPr lang="en-US" sz="1800" kern="1200">
              <a:solidFill>
                <a:schemeClr val="lt1"/>
              </a:solidFill>
              <a:effectLst/>
              <a:latin typeface="Tahoma" pitchFamily="34" charset="0"/>
              <a:ea typeface="Tahoma" pitchFamily="34" charset="0"/>
              <a:cs typeface="Tahoma" pitchFamily="34" charset="0"/>
            </a:endParaRPr>
          </a:p>
        </p:txBody>
      </p:sp>
      <p:pic>
        <p:nvPicPr>
          <p:cNvPr id="8" name="Picture 7"/>
          <p:cNvPicPr>
            <a:picLocks noChangeAspect="1"/>
          </p:cNvPicPr>
          <p:nvPr userDrawn="1"/>
        </p:nvPicPr>
        <p:blipFill rotWithShape="1">
          <a:blip r:embed="rId2" cstate="print">
            <a:extLst>
              <a:ext uri="{28A0092B-C50C-407E-A947-70E740481C1C}">
                <a14:useLocalDpi xmlns:a14="http://schemas.microsoft.com/office/drawing/2010/main" val="0"/>
              </a:ext>
            </a:extLst>
          </a:blip>
          <a:srcRect l="17407" r="18889"/>
          <a:stretch/>
        </p:blipFill>
        <p:spPr>
          <a:xfrm>
            <a:off x="152400" y="152400"/>
            <a:ext cx="914400" cy="750848"/>
          </a:xfrm>
          <a:prstGeom prst="rect">
            <a:avLst/>
          </a:prstGeom>
        </p:spPr>
      </p:pic>
    </p:spTree>
    <p:extLst>
      <p:ext uri="{BB962C8B-B14F-4D97-AF65-F5344CB8AC3E}">
        <p14:creationId xmlns:p14="http://schemas.microsoft.com/office/powerpoint/2010/main" val="3201863818"/>
      </p:ext>
    </p:extLst>
  </p:cSld>
  <p:clrMapOvr>
    <a:masterClrMapping/>
  </p:clrMapOvr>
  <p:transition advClick="0">
    <p:cut/>
  </p:transition>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20_Title and Content">
    <p:spTree>
      <p:nvGrpSpPr>
        <p:cNvPr id="1" name=""/>
        <p:cNvGrpSpPr/>
        <p:nvPr/>
      </p:nvGrpSpPr>
      <p:grpSpPr>
        <a:xfrm>
          <a:off x="0" y="0"/>
          <a:ext cx="0" cy="0"/>
          <a:chOff x="0" y="0"/>
          <a:chExt cx="0" cy="0"/>
        </a:xfrm>
      </p:grpSpPr>
      <p:sp>
        <p:nvSpPr>
          <p:cNvPr id="3" name="Text Placeholder 2"/>
          <p:cNvSpPr>
            <a:spLocks noGrp="1"/>
          </p:cNvSpPr>
          <p:nvPr>
            <p:ph type="body" sz="quarter" idx="10"/>
          </p:nvPr>
        </p:nvSpPr>
        <p:spPr>
          <a:xfrm>
            <a:off x="76200" y="1447800"/>
            <a:ext cx="8915400" cy="5105400"/>
          </a:xfrm>
        </p:spPr>
        <p:txBody>
          <a:bodyPr/>
          <a:lstStyle>
            <a:lvl1pPr>
              <a:defRPr sz="2800">
                <a:latin typeface="Times New Roman" pitchFamily="18" charset="0"/>
                <a:ea typeface="Tahoma" pitchFamily="34" charset="0"/>
                <a:cs typeface="Times New Roman" pitchFamily="18" charset="0"/>
              </a:defRPr>
            </a:lvl1pPr>
            <a:lvl2pPr marL="742950" indent="-285750">
              <a:buFont typeface="Wingdings" pitchFamily="2" charset="2"/>
              <a:buChar char="§"/>
              <a:defRPr sz="2400">
                <a:latin typeface="Times New Roman" pitchFamily="18" charset="0"/>
                <a:ea typeface="Tahoma" pitchFamily="34" charset="0"/>
                <a:cs typeface="Times New Roman" pitchFamily="18" charset="0"/>
              </a:defRPr>
            </a:lvl2pPr>
            <a:lvl3pPr marL="1143000" indent="-228600">
              <a:buFont typeface="Courier New" pitchFamily="49" charset="0"/>
              <a:buChar char="o"/>
              <a:defRPr sz="2000">
                <a:latin typeface="Times New Roman" pitchFamily="18" charset="0"/>
                <a:ea typeface="Tahoma" pitchFamily="34" charset="0"/>
                <a:cs typeface="Times New Roman" pitchFamily="18" charset="0"/>
              </a:defRPr>
            </a:lvl3pPr>
            <a:lvl4pPr marL="1600200" indent="-228600">
              <a:buFont typeface="Wingdings" pitchFamily="2" charset="2"/>
              <a:buChar char="v"/>
              <a:defRPr sz="1800">
                <a:latin typeface="Times New Roman" pitchFamily="18" charset="0"/>
                <a:ea typeface="Tahoma" pitchFamily="34" charset="0"/>
                <a:cs typeface="Times New Roman" pitchFamily="18" charset="0"/>
              </a:defRPr>
            </a:lvl4pPr>
            <a:lvl5pPr>
              <a:defRPr sz="1800">
                <a:latin typeface="Times New Roman" pitchFamily="18" charset="0"/>
                <a:ea typeface="Tahoma" pitchFamily="34" charset="0"/>
                <a:cs typeface="Times New Roman" pitchFamily="18"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quarter" idx="11" hasCustomPrompt="1"/>
          </p:nvPr>
        </p:nvSpPr>
        <p:spPr>
          <a:xfrm>
            <a:off x="1524000" y="228600"/>
            <a:ext cx="7620000" cy="533400"/>
          </a:xfrm>
        </p:spPr>
        <p:txBody>
          <a:bodyPr/>
          <a:lstStyle>
            <a:lvl1pPr marL="0" indent="0">
              <a:buNone/>
              <a:defRPr sz="2800" b="1">
                <a:solidFill>
                  <a:srgbClr val="C00000"/>
                </a:solidFill>
                <a:latin typeface="Tahoma" pitchFamily="34" charset="0"/>
                <a:ea typeface="Tahoma" pitchFamily="34" charset="0"/>
                <a:cs typeface="Tahoma" pitchFamily="34" charset="0"/>
              </a:defRPr>
            </a:lvl1pPr>
          </a:lstStyle>
          <a:p>
            <a:pPr lvl="0"/>
            <a:r>
              <a:rPr lang="en-US" smtClean="0"/>
              <a:t>CLICK TO EDIT MASTER TEXT STYLES</a:t>
            </a:r>
            <a:endParaRPr lang="en-US"/>
          </a:p>
        </p:txBody>
      </p:sp>
      <p:sp>
        <p:nvSpPr>
          <p:cNvPr id="6" name="Text Placeholder 5"/>
          <p:cNvSpPr>
            <a:spLocks noGrp="1"/>
          </p:cNvSpPr>
          <p:nvPr>
            <p:ph type="body" sz="quarter" idx="12" hasCustomPrompt="1"/>
          </p:nvPr>
        </p:nvSpPr>
        <p:spPr>
          <a:xfrm>
            <a:off x="152400" y="990600"/>
            <a:ext cx="7391400" cy="381000"/>
          </a:xfrm>
        </p:spPr>
        <p:txBody>
          <a:bodyPr/>
          <a:lstStyle>
            <a:lvl1pPr marL="0" indent="0">
              <a:buNone/>
              <a:defRPr sz="2800" b="1">
                <a:solidFill>
                  <a:srgbClr val="C00000"/>
                </a:solidFill>
                <a:latin typeface="Times New Roman" pitchFamily="18" charset="0"/>
                <a:cs typeface="Times New Roman" pitchFamily="18" charset="0"/>
              </a:defRPr>
            </a:lvl1pPr>
          </a:lstStyle>
          <a:p>
            <a:pPr lvl="0"/>
            <a:r>
              <a:rPr lang="en-US" smtClean="0"/>
              <a:t>CLICK TO EDIT MASTER TEXT STYLES</a:t>
            </a:r>
            <a:endParaRPr lang="en-US"/>
          </a:p>
        </p:txBody>
      </p:sp>
      <p:sp>
        <p:nvSpPr>
          <p:cNvPr id="7" name="Rounded Rectangle 6"/>
          <p:cNvSpPr/>
          <p:nvPr userDrawn="1"/>
        </p:nvSpPr>
        <p:spPr>
          <a:xfrm>
            <a:off x="0" y="6096000"/>
            <a:ext cx="8077200" cy="685231"/>
          </a:xfrm>
          <a:prstGeom prst="roundRect">
            <a:avLst/>
          </a:prstGeom>
          <a:solidFill>
            <a:srgbClr val="C00000"/>
          </a:solidFill>
          <a:ln>
            <a:noFill/>
          </a:ln>
        </p:spPr>
        <p:style>
          <a:lnRef idx="0">
            <a:schemeClr val="accent2"/>
          </a:lnRef>
          <a:fillRef idx="1001">
            <a:schemeClr val="dk2"/>
          </a:fillRef>
          <a:effectRef idx="3">
            <a:schemeClr val="accent2"/>
          </a:effectRef>
          <a:fontRef idx="minor">
            <a:schemeClr val="lt1"/>
          </a:fontRef>
        </p:style>
        <p:txBody>
          <a:bodyPr rtlCol="0" anchor="ctr"/>
          <a:lstStyle/>
          <a:p>
            <a:pPr lvl="0"/>
            <a:r>
              <a:rPr lang="es-ES" sz="1800" b="1" kern="1200" smtClean="0">
                <a:solidFill>
                  <a:schemeClr val="lt1"/>
                </a:solidFill>
                <a:effectLst/>
                <a:latin typeface="Tahoma" pitchFamily="34" charset="0"/>
                <a:ea typeface="Tahoma" pitchFamily="34" charset="0"/>
                <a:cs typeface="Tahoma" pitchFamily="34" charset="0"/>
              </a:rPr>
              <a:t>VIỆC THỰC HIỆN CƠ CHẾ TỰ CHỦ TÀI CHÍNH GẮN VỚI SẮP XẾP, TINH GỌN BỘ MÁY TỔ CHỨC</a:t>
            </a:r>
            <a:endParaRPr lang="en-US" sz="1800" kern="1200">
              <a:solidFill>
                <a:schemeClr val="lt1"/>
              </a:solidFill>
              <a:effectLst/>
              <a:latin typeface="Tahoma" pitchFamily="34" charset="0"/>
              <a:ea typeface="Tahoma" pitchFamily="34" charset="0"/>
              <a:cs typeface="Tahoma" pitchFamily="34" charset="0"/>
            </a:endParaRPr>
          </a:p>
        </p:txBody>
      </p:sp>
      <p:pic>
        <p:nvPicPr>
          <p:cNvPr id="8" name="Picture 7"/>
          <p:cNvPicPr>
            <a:picLocks noChangeAspect="1"/>
          </p:cNvPicPr>
          <p:nvPr userDrawn="1"/>
        </p:nvPicPr>
        <p:blipFill rotWithShape="1">
          <a:blip r:embed="rId2" cstate="print">
            <a:extLst>
              <a:ext uri="{28A0092B-C50C-407E-A947-70E740481C1C}">
                <a14:useLocalDpi xmlns:a14="http://schemas.microsoft.com/office/drawing/2010/main" val="0"/>
              </a:ext>
            </a:extLst>
          </a:blip>
          <a:srcRect l="17407" r="18889"/>
          <a:stretch/>
        </p:blipFill>
        <p:spPr>
          <a:xfrm>
            <a:off x="152400" y="152400"/>
            <a:ext cx="914400" cy="750848"/>
          </a:xfrm>
          <a:prstGeom prst="rect">
            <a:avLst/>
          </a:prstGeom>
        </p:spPr>
      </p:pic>
    </p:spTree>
    <p:extLst>
      <p:ext uri="{BB962C8B-B14F-4D97-AF65-F5344CB8AC3E}">
        <p14:creationId xmlns:p14="http://schemas.microsoft.com/office/powerpoint/2010/main" val="3363848976"/>
      </p:ext>
    </p:extLst>
  </p:cSld>
  <p:clrMapOvr>
    <a:masterClrMapping/>
  </p:clrMapOvr>
  <p:transition advClick="0">
    <p:cut/>
  </p:transition>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6_Title and Content">
    <p:spTree>
      <p:nvGrpSpPr>
        <p:cNvPr id="1" name=""/>
        <p:cNvGrpSpPr/>
        <p:nvPr/>
      </p:nvGrpSpPr>
      <p:grpSpPr>
        <a:xfrm>
          <a:off x="0" y="0"/>
          <a:ext cx="0" cy="0"/>
          <a:chOff x="0" y="0"/>
          <a:chExt cx="0" cy="0"/>
        </a:xfrm>
      </p:grpSpPr>
      <p:sp>
        <p:nvSpPr>
          <p:cNvPr id="3" name="Text Placeholder 2"/>
          <p:cNvSpPr>
            <a:spLocks noGrp="1"/>
          </p:cNvSpPr>
          <p:nvPr>
            <p:ph type="body" sz="quarter" idx="10"/>
          </p:nvPr>
        </p:nvSpPr>
        <p:spPr>
          <a:xfrm>
            <a:off x="76200" y="1447800"/>
            <a:ext cx="8915400" cy="5105400"/>
          </a:xfrm>
        </p:spPr>
        <p:txBody>
          <a:bodyPr/>
          <a:lstStyle>
            <a:lvl1pPr>
              <a:defRPr sz="2800">
                <a:latin typeface="Times New Roman" pitchFamily="18" charset="0"/>
                <a:ea typeface="Tahoma" pitchFamily="34" charset="0"/>
                <a:cs typeface="Times New Roman" pitchFamily="18" charset="0"/>
              </a:defRPr>
            </a:lvl1pPr>
            <a:lvl2pPr marL="742950" indent="-285750">
              <a:buFont typeface="Wingdings" pitchFamily="2" charset="2"/>
              <a:buChar char="§"/>
              <a:defRPr sz="2400">
                <a:latin typeface="Times New Roman" pitchFamily="18" charset="0"/>
                <a:ea typeface="Tahoma" pitchFamily="34" charset="0"/>
                <a:cs typeface="Times New Roman" pitchFamily="18" charset="0"/>
              </a:defRPr>
            </a:lvl2pPr>
            <a:lvl3pPr marL="1143000" indent="-228600">
              <a:buFont typeface="Courier New" pitchFamily="49" charset="0"/>
              <a:buChar char="o"/>
              <a:defRPr sz="2000">
                <a:latin typeface="Times New Roman" pitchFamily="18" charset="0"/>
                <a:ea typeface="Tahoma" pitchFamily="34" charset="0"/>
                <a:cs typeface="Times New Roman" pitchFamily="18" charset="0"/>
              </a:defRPr>
            </a:lvl3pPr>
            <a:lvl4pPr marL="1600200" indent="-228600">
              <a:buFont typeface="Wingdings" pitchFamily="2" charset="2"/>
              <a:buChar char="v"/>
              <a:defRPr sz="1800">
                <a:latin typeface="Times New Roman" pitchFamily="18" charset="0"/>
                <a:ea typeface="Tahoma" pitchFamily="34" charset="0"/>
                <a:cs typeface="Times New Roman" pitchFamily="18" charset="0"/>
              </a:defRPr>
            </a:lvl4pPr>
            <a:lvl5pPr>
              <a:defRPr sz="1800">
                <a:latin typeface="Times New Roman" pitchFamily="18" charset="0"/>
                <a:ea typeface="Tahoma" pitchFamily="34" charset="0"/>
                <a:cs typeface="Times New Roman" pitchFamily="18"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quarter" idx="11" hasCustomPrompt="1"/>
          </p:nvPr>
        </p:nvSpPr>
        <p:spPr>
          <a:xfrm>
            <a:off x="1524000" y="228600"/>
            <a:ext cx="7620000" cy="533400"/>
          </a:xfrm>
        </p:spPr>
        <p:txBody>
          <a:bodyPr/>
          <a:lstStyle>
            <a:lvl1pPr marL="0" indent="0">
              <a:buNone/>
              <a:defRPr sz="2800" b="1">
                <a:solidFill>
                  <a:srgbClr val="C00000"/>
                </a:solidFill>
                <a:latin typeface="Tahoma" pitchFamily="34" charset="0"/>
                <a:ea typeface="Tahoma" pitchFamily="34" charset="0"/>
                <a:cs typeface="Tahoma" pitchFamily="34" charset="0"/>
              </a:defRPr>
            </a:lvl1pPr>
          </a:lstStyle>
          <a:p>
            <a:pPr lvl="0"/>
            <a:r>
              <a:rPr lang="en-US" smtClean="0"/>
              <a:t>CLICK TO EDIT MASTER TEXT STYLES</a:t>
            </a:r>
            <a:endParaRPr lang="en-US"/>
          </a:p>
        </p:txBody>
      </p:sp>
      <p:sp>
        <p:nvSpPr>
          <p:cNvPr id="6" name="Text Placeholder 5"/>
          <p:cNvSpPr>
            <a:spLocks noGrp="1"/>
          </p:cNvSpPr>
          <p:nvPr>
            <p:ph type="body" sz="quarter" idx="12" hasCustomPrompt="1"/>
          </p:nvPr>
        </p:nvSpPr>
        <p:spPr>
          <a:xfrm>
            <a:off x="152400" y="990600"/>
            <a:ext cx="7391400" cy="381000"/>
          </a:xfrm>
        </p:spPr>
        <p:txBody>
          <a:bodyPr/>
          <a:lstStyle>
            <a:lvl1pPr marL="0" indent="0">
              <a:buNone/>
              <a:defRPr sz="2800" b="1">
                <a:solidFill>
                  <a:srgbClr val="C00000"/>
                </a:solidFill>
                <a:latin typeface="Times New Roman" pitchFamily="18" charset="0"/>
                <a:cs typeface="Times New Roman" pitchFamily="18" charset="0"/>
              </a:defRPr>
            </a:lvl1pPr>
          </a:lstStyle>
          <a:p>
            <a:pPr lvl="0"/>
            <a:r>
              <a:rPr lang="en-US" smtClean="0"/>
              <a:t>CLICK TO EDIT MASTER TEXT STYLES</a:t>
            </a:r>
            <a:endParaRPr lang="en-US"/>
          </a:p>
        </p:txBody>
      </p:sp>
      <p:sp>
        <p:nvSpPr>
          <p:cNvPr id="7" name="Rounded Rectangle 6"/>
          <p:cNvSpPr/>
          <p:nvPr userDrawn="1"/>
        </p:nvSpPr>
        <p:spPr>
          <a:xfrm>
            <a:off x="76200" y="6172200"/>
            <a:ext cx="7772400" cy="609031"/>
          </a:xfrm>
          <a:prstGeom prst="roundRect">
            <a:avLst/>
          </a:prstGeom>
          <a:solidFill>
            <a:srgbClr val="C00000"/>
          </a:solidFill>
          <a:ln>
            <a:noFill/>
          </a:ln>
        </p:spPr>
        <p:style>
          <a:lnRef idx="0">
            <a:schemeClr val="accent2"/>
          </a:lnRef>
          <a:fillRef idx="1001">
            <a:schemeClr val="dk2"/>
          </a:fillRef>
          <a:effectRef idx="3">
            <a:schemeClr val="accent2"/>
          </a:effectRef>
          <a:fontRef idx="minor">
            <a:schemeClr val="lt1"/>
          </a:fontRef>
        </p:style>
        <p:txBody>
          <a:bodyPr rtlCol="0" anchor="ctr"/>
          <a:lstStyle/>
          <a:p>
            <a:pPr lvl="0"/>
            <a:r>
              <a:rPr lang="en-US" sz="1800" b="1" kern="1200" smtClean="0">
                <a:solidFill>
                  <a:schemeClr val="lt1"/>
                </a:solidFill>
                <a:effectLst/>
                <a:latin typeface="Tahoma" pitchFamily="34" charset="0"/>
                <a:ea typeface="Tahoma" pitchFamily="34" charset="0"/>
                <a:cs typeface="Tahoma" pitchFamily="34" charset="0"/>
              </a:rPr>
              <a:t>TÌNH HÌNH ĐỔI MỚI CHƯƠNG TRÌNH VÀ GIÁO TRÌNH ĐÀO </a:t>
            </a:r>
          </a:p>
          <a:p>
            <a:pPr lvl="0"/>
            <a:r>
              <a:rPr lang="en-US" sz="1800" b="1" kern="1200" smtClean="0">
                <a:solidFill>
                  <a:schemeClr val="lt1"/>
                </a:solidFill>
                <a:effectLst/>
                <a:latin typeface="Tahoma" pitchFamily="34" charset="0"/>
                <a:ea typeface="Tahoma" pitchFamily="34" charset="0"/>
                <a:cs typeface="Tahoma" pitchFamily="34" charset="0"/>
              </a:rPr>
              <a:t>TẠO NGHỀ, KIỂM ĐỊNH CHẤT LƯỢNG CHƯƠNG TRÌNH ĐÀO TẠO</a:t>
            </a:r>
            <a:endParaRPr lang="en-US" sz="1800" kern="1200">
              <a:solidFill>
                <a:schemeClr val="lt1"/>
              </a:solidFill>
              <a:effectLst/>
              <a:latin typeface="Tahoma" pitchFamily="34" charset="0"/>
              <a:ea typeface="Tahoma" pitchFamily="34" charset="0"/>
              <a:cs typeface="Tahoma" pitchFamily="34" charset="0"/>
            </a:endParaRPr>
          </a:p>
        </p:txBody>
      </p:sp>
      <p:pic>
        <p:nvPicPr>
          <p:cNvPr id="8" name="Picture 7"/>
          <p:cNvPicPr>
            <a:picLocks noChangeAspect="1"/>
          </p:cNvPicPr>
          <p:nvPr userDrawn="1"/>
        </p:nvPicPr>
        <p:blipFill rotWithShape="1">
          <a:blip r:embed="rId2" cstate="print">
            <a:extLst>
              <a:ext uri="{28A0092B-C50C-407E-A947-70E740481C1C}">
                <a14:useLocalDpi xmlns:a14="http://schemas.microsoft.com/office/drawing/2010/main" val="0"/>
              </a:ext>
            </a:extLst>
          </a:blip>
          <a:srcRect l="17407" r="18889"/>
          <a:stretch/>
        </p:blipFill>
        <p:spPr>
          <a:xfrm>
            <a:off x="152400" y="152400"/>
            <a:ext cx="914400" cy="750848"/>
          </a:xfrm>
          <a:prstGeom prst="rect">
            <a:avLst/>
          </a:prstGeom>
        </p:spPr>
      </p:pic>
    </p:spTree>
    <p:extLst>
      <p:ext uri="{BB962C8B-B14F-4D97-AF65-F5344CB8AC3E}">
        <p14:creationId xmlns:p14="http://schemas.microsoft.com/office/powerpoint/2010/main" val="380871888"/>
      </p:ext>
    </p:extLst>
  </p:cSld>
  <p:clrMapOvr>
    <a:masterClrMapping/>
  </p:clrMapOvr>
  <p:transition advClick="0">
    <p:cut/>
  </p:transition>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4_Title and Content">
    <p:spTree>
      <p:nvGrpSpPr>
        <p:cNvPr id="1" name=""/>
        <p:cNvGrpSpPr/>
        <p:nvPr/>
      </p:nvGrpSpPr>
      <p:grpSpPr>
        <a:xfrm>
          <a:off x="0" y="0"/>
          <a:ext cx="0" cy="0"/>
          <a:chOff x="0" y="0"/>
          <a:chExt cx="0" cy="0"/>
        </a:xfrm>
      </p:grpSpPr>
      <p:sp>
        <p:nvSpPr>
          <p:cNvPr id="3" name="Text Placeholder 2"/>
          <p:cNvSpPr>
            <a:spLocks noGrp="1"/>
          </p:cNvSpPr>
          <p:nvPr>
            <p:ph type="body" sz="quarter" idx="10"/>
          </p:nvPr>
        </p:nvSpPr>
        <p:spPr>
          <a:xfrm>
            <a:off x="76200" y="1447800"/>
            <a:ext cx="8915400" cy="5105400"/>
          </a:xfrm>
        </p:spPr>
        <p:txBody>
          <a:bodyPr/>
          <a:lstStyle>
            <a:lvl1pPr>
              <a:defRPr sz="2800">
                <a:latin typeface="Times New Roman" pitchFamily="18" charset="0"/>
                <a:ea typeface="Tahoma" pitchFamily="34" charset="0"/>
                <a:cs typeface="Times New Roman" pitchFamily="18" charset="0"/>
              </a:defRPr>
            </a:lvl1pPr>
            <a:lvl2pPr marL="742950" indent="-285750">
              <a:buFont typeface="Wingdings" pitchFamily="2" charset="2"/>
              <a:buChar char="§"/>
              <a:defRPr sz="2400">
                <a:latin typeface="Times New Roman" pitchFamily="18" charset="0"/>
                <a:ea typeface="Tahoma" pitchFamily="34" charset="0"/>
                <a:cs typeface="Times New Roman" pitchFamily="18" charset="0"/>
              </a:defRPr>
            </a:lvl2pPr>
            <a:lvl3pPr marL="1143000" indent="-228600">
              <a:buFont typeface="Courier New" pitchFamily="49" charset="0"/>
              <a:buChar char="o"/>
              <a:defRPr sz="2000">
                <a:latin typeface="Times New Roman" pitchFamily="18" charset="0"/>
                <a:ea typeface="Tahoma" pitchFamily="34" charset="0"/>
                <a:cs typeface="Times New Roman" pitchFamily="18" charset="0"/>
              </a:defRPr>
            </a:lvl3pPr>
            <a:lvl4pPr marL="1600200" indent="-228600">
              <a:buFont typeface="Wingdings" pitchFamily="2" charset="2"/>
              <a:buChar char="v"/>
              <a:defRPr sz="1800">
                <a:latin typeface="Times New Roman" pitchFamily="18" charset="0"/>
                <a:ea typeface="Tahoma" pitchFamily="34" charset="0"/>
                <a:cs typeface="Times New Roman" pitchFamily="18" charset="0"/>
              </a:defRPr>
            </a:lvl4pPr>
            <a:lvl5pPr>
              <a:defRPr sz="1800">
                <a:latin typeface="Times New Roman" pitchFamily="18" charset="0"/>
                <a:ea typeface="Tahoma" pitchFamily="34" charset="0"/>
                <a:cs typeface="Times New Roman" pitchFamily="18"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quarter" idx="11" hasCustomPrompt="1"/>
          </p:nvPr>
        </p:nvSpPr>
        <p:spPr>
          <a:xfrm>
            <a:off x="1524000" y="228600"/>
            <a:ext cx="7620000" cy="533400"/>
          </a:xfrm>
        </p:spPr>
        <p:txBody>
          <a:bodyPr/>
          <a:lstStyle>
            <a:lvl1pPr marL="0" indent="0">
              <a:buNone/>
              <a:defRPr sz="2800" b="1">
                <a:solidFill>
                  <a:srgbClr val="C00000"/>
                </a:solidFill>
                <a:latin typeface="Tahoma" pitchFamily="34" charset="0"/>
                <a:ea typeface="Tahoma" pitchFamily="34" charset="0"/>
                <a:cs typeface="Tahoma" pitchFamily="34" charset="0"/>
              </a:defRPr>
            </a:lvl1pPr>
          </a:lstStyle>
          <a:p>
            <a:pPr lvl="0"/>
            <a:r>
              <a:rPr lang="en-US" smtClean="0"/>
              <a:t>CLICK TO EDIT MASTER TEXT STYLES</a:t>
            </a:r>
            <a:endParaRPr lang="en-US"/>
          </a:p>
        </p:txBody>
      </p:sp>
      <p:sp>
        <p:nvSpPr>
          <p:cNvPr id="6" name="Text Placeholder 5"/>
          <p:cNvSpPr>
            <a:spLocks noGrp="1"/>
          </p:cNvSpPr>
          <p:nvPr>
            <p:ph type="body" sz="quarter" idx="12" hasCustomPrompt="1"/>
          </p:nvPr>
        </p:nvSpPr>
        <p:spPr>
          <a:xfrm>
            <a:off x="152400" y="990600"/>
            <a:ext cx="7391400" cy="381000"/>
          </a:xfrm>
        </p:spPr>
        <p:txBody>
          <a:bodyPr/>
          <a:lstStyle>
            <a:lvl1pPr marL="0" indent="0">
              <a:buNone/>
              <a:defRPr sz="2800" b="1">
                <a:solidFill>
                  <a:srgbClr val="C00000"/>
                </a:solidFill>
                <a:latin typeface="Times New Roman" pitchFamily="18" charset="0"/>
                <a:cs typeface="Times New Roman" pitchFamily="18" charset="0"/>
              </a:defRPr>
            </a:lvl1pPr>
          </a:lstStyle>
          <a:p>
            <a:pPr lvl="0"/>
            <a:r>
              <a:rPr lang="en-US" smtClean="0"/>
              <a:t>CLICK TO EDIT MASTER TEXT STYLES</a:t>
            </a:r>
            <a:endParaRPr lang="en-US"/>
          </a:p>
        </p:txBody>
      </p:sp>
      <p:sp>
        <p:nvSpPr>
          <p:cNvPr id="7" name="Rounded Rectangle 6"/>
          <p:cNvSpPr/>
          <p:nvPr userDrawn="1"/>
        </p:nvSpPr>
        <p:spPr>
          <a:xfrm>
            <a:off x="76200" y="5943600"/>
            <a:ext cx="8991600" cy="837631"/>
          </a:xfrm>
          <a:prstGeom prst="roundRect">
            <a:avLst/>
          </a:prstGeom>
          <a:solidFill>
            <a:srgbClr val="C00000"/>
          </a:solidFill>
          <a:ln>
            <a:noFill/>
          </a:ln>
        </p:spPr>
        <p:style>
          <a:lnRef idx="0">
            <a:schemeClr val="accent2"/>
          </a:lnRef>
          <a:fillRef idx="1001">
            <a:schemeClr val="dk2"/>
          </a:fillRef>
          <a:effectRef idx="3">
            <a:schemeClr val="accent2"/>
          </a:effectRef>
          <a:fontRef idx="minor">
            <a:schemeClr val="lt1"/>
          </a:fontRef>
        </p:style>
        <p:txBody>
          <a:bodyPr rtlCol="0" anchor="ctr"/>
          <a:lstStyle/>
          <a:p>
            <a:pPr lvl="0" algn="just"/>
            <a:r>
              <a:rPr lang="en-US" sz="1800" b="1" kern="1200" smtClean="0">
                <a:solidFill>
                  <a:schemeClr val="lt1"/>
                </a:solidFill>
                <a:effectLst/>
                <a:latin typeface="+mn-lt"/>
                <a:ea typeface="+mn-ea"/>
                <a:cs typeface="+mn-cs"/>
              </a:rPr>
              <a:t>B. ĐỊNH HƯỚNG THỰC HIỆN CHÍNH SÁCH PHÁP LUẬT VỀ CÔNG TÁC GIÁO DỤC NGHỀ NGHIỆP, ĐÀO TẠO NGHỀ, GIẢI QUYẾT VIỆC LÀM GẮN VỚI ĐÀO TẠO NGUỒN NHÂN LỰC TRÊN ĐỊA BÀN THÀNH PHỐ GIAI ĐOẠN 2018 – 2020 VÀ NHỮNG NĂM TIẾP THEO</a:t>
            </a:r>
            <a:endParaRPr lang="en-US" sz="1800" kern="1200">
              <a:solidFill>
                <a:schemeClr val="lt1"/>
              </a:solidFill>
              <a:effectLst/>
              <a:latin typeface="+mn-lt"/>
              <a:ea typeface="+mn-ea"/>
              <a:cs typeface="+mn-cs"/>
            </a:endParaRPr>
          </a:p>
        </p:txBody>
      </p:sp>
      <p:pic>
        <p:nvPicPr>
          <p:cNvPr id="8" name="Picture 7"/>
          <p:cNvPicPr>
            <a:picLocks noChangeAspect="1"/>
          </p:cNvPicPr>
          <p:nvPr userDrawn="1"/>
        </p:nvPicPr>
        <p:blipFill rotWithShape="1">
          <a:blip r:embed="rId2" cstate="print">
            <a:extLst>
              <a:ext uri="{28A0092B-C50C-407E-A947-70E740481C1C}">
                <a14:useLocalDpi xmlns:a14="http://schemas.microsoft.com/office/drawing/2010/main" val="0"/>
              </a:ext>
            </a:extLst>
          </a:blip>
          <a:srcRect l="17407" r="18889"/>
          <a:stretch/>
        </p:blipFill>
        <p:spPr>
          <a:xfrm>
            <a:off x="152400" y="152400"/>
            <a:ext cx="914400" cy="750848"/>
          </a:xfrm>
          <a:prstGeom prst="rect">
            <a:avLst/>
          </a:prstGeom>
        </p:spPr>
      </p:pic>
    </p:spTree>
    <p:extLst>
      <p:ext uri="{BB962C8B-B14F-4D97-AF65-F5344CB8AC3E}">
        <p14:creationId xmlns:p14="http://schemas.microsoft.com/office/powerpoint/2010/main" val="3930712994"/>
      </p:ext>
    </p:extLst>
  </p:cSld>
  <p:clrMapOvr>
    <a:masterClrMapping/>
  </p:clrMapOvr>
  <p:transition advClick="0">
    <p:cut/>
  </p:transition>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8_Title and Content">
    <p:spTree>
      <p:nvGrpSpPr>
        <p:cNvPr id="1" name=""/>
        <p:cNvGrpSpPr/>
        <p:nvPr/>
      </p:nvGrpSpPr>
      <p:grpSpPr>
        <a:xfrm>
          <a:off x="0" y="0"/>
          <a:ext cx="0" cy="0"/>
          <a:chOff x="0" y="0"/>
          <a:chExt cx="0" cy="0"/>
        </a:xfrm>
      </p:grpSpPr>
      <p:pic>
        <p:nvPicPr>
          <p:cNvPr id="5" name="Picture 4" descr="CoDang.gif"/>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76200"/>
            <a:ext cx="1828800" cy="838200"/>
          </a:xfrm>
          <a:prstGeom prst="rect">
            <a:avLst/>
          </a:prstGeom>
        </p:spPr>
      </p:pic>
      <p:sp>
        <p:nvSpPr>
          <p:cNvPr id="7" name="TextBox 6"/>
          <p:cNvSpPr txBox="1"/>
          <p:nvPr/>
        </p:nvSpPr>
        <p:spPr>
          <a:xfrm>
            <a:off x="1600200" y="253425"/>
            <a:ext cx="6324600" cy="584775"/>
          </a:xfrm>
          <a:prstGeom prst="rect">
            <a:avLst/>
          </a:prstGeom>
          <a:noFill/>
        </p:spPr>
        <p:txBody>
          <a:bodyPr wrap="square">
            <a:spAutoFit/>
          </a:bodyPr>
          <a:lstStyle/>
          <a:p>
            <a:pPr lvl="0"/>
            <a:r>
              <a:rPr lang="en-US" sz="3200" b="1" kern="1200" smtClean="0">
                <a:solidFill>
                  <a:srgbClr val="FF0000"/>
                </a:solidFill>
                <a:effectLst/>
                <a:latin typeface="Arial" charset="0"/>
                <a:ea typeface="+mn-ea"/>
                <a:cs typeface="+mn-cs"/>
              </a:rPr>
              <a:t>TÌNH HÌNH CHUNG</a:t>
            </a:r>
            <a:endParaRPr lang="en-US" sz="3200" kern="1200">
              <a:solidFill>
                <a:srgbClr val="FF0000"/>
              </a:solidFill>
              <a:effectLst/>
              <a:latin typeface="Arial" charset="0"/>
              <a:ea typeface="+mn-ea"/>
              <a:cs typeface="+mn-cs"/>
            </a:endParaRPr>
          </a:p>
        </p:txBody>
      </p:sp>
      <p:cxnSp>
        <p:nvCxnSpPr>
          <p:cNvPr id="8" name="Straight Connector 7"/>
          <p:cNvCxnSpPr/>
          <p:nvPr userDrawn="1"/>
        </p:nvCxnSpPr>
        <p:spPr>
          <a:xfrm>
            <a:off x="0" y="990600"/>
            <a:ext cx="9144000" cy="0"/>
          </a:xfrm>
          <a:prstGeom prst="line">
            <a:avLst/>
          </a:prstGeom>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sz="quarter" idx="10"/>
          </p:nvPr>
        </p:nvSpPr>
        <p:spPr>
          <a:xfrm>
            <a:off x="76200" y="1066800"/>
            <a:ext cx="8915400" cy="5486400"/>
          </a:xfrm>
        </p:spPr>
        <p:txBody>
          <a:bodyPr/>
          <a:lstStyle>
            <a:lvl1pPr>
              <a:defRPr>
                <a:latin typeface="Tahoma" pitchFamily="34" charset="0"/>
                <a:ea typeface="Tahoma" pitchFamily="34" charset="0"/>
                <a:cs typeface="Tahoma" pitchFamily="34" charset="0"/>
              </a:defRPr>
            </a:lvl1pPr>
            <a:lvl2pPr marL="742950" indent="-285750">
              <a:buFont typeface="Wingdings" pitchFamily="2" charset="2"/>
              <a:buChar char="§"/>
              <a:defRPr>
                <a:latin typeface="Tahoma" pitchFamily="34" charset="0"/>
                <a:ea typeface="Tahoma" pitchFamily="34" charset="0"/>
                <a:cs typeface="Tahoma" pitchFamily="34" charset="0"/>
              </a:defRPr>
            </a:lvl2pPr>
            <a:lvl3pPr marL="1143000" indent="-228600">
              <a:buFont typeface="Courier New" pitchFamily="49" charset="0"/>
              <a:buChar char="o"/>
              <a:defRPr>
                <a:latin typeface="Tahoma" pitchFamily="34" charset="0"/>
                <a:ea typeface="Tahoma" pitchFamily="34" charset="0"/>
                <a:cs typeface="Tahoma" pitchFamily="34" charset="0"/>
              </a:defRPr>
            </a:lvl3pPr>
            <a:lvl4pPr marL="1600200" indent="-228600">
              <a:buFont typeface="Wingdings" pitchFamily="2" charset="2"/>
              <a:buChar char="v"/>
              <a:defRPr>
                <a:latin typeface="Tahoma" pitchFamily="34" charset="0"/>
                <a:ea typeface="Tahoma" pitchFamily="34" charset="0"/>
                <a:cs typeface="Tahoma" pitchFamily="34" charset="0"/>
              </a:defRPr>
            </a:lvl4pPr>
            <a:lvl5pPr>
              <a:defRPr>
                <a:latin typeface="Tahoma" pitchFamily="34" charset="0"/>
                <a:ea typeface="Tahoma" pitchFamily="34" charset="0"/>
                <a:cs typeface="Tahoma" pitchFamily="34"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748514638"/>
      </p:ext>
    </p:extLst>
  </p:cSld>
  <p:clrMapOvr>
    <a:masterClrMapping/>
  </p:clrMapOvr>
  <p:transition advClick="0">
    <p:cut/>
  </p:transition>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7_Title and Content">
    <p:spTree>
      <p:nvGrpSpPr>
        <p:cNvPr id="1" name=""/>
        <p:cNvGrpSpPr/>
        <p:nvPr/>
      </p:nvGrpSpPr>
      <p:grpSpPr>
        <a:xfrm>
          <a:off x="0" y="0"/>
          <a:ext cx="0" cy="0"/>
          <a:chOff x="0" y="0"/>
          <a:chExt cx="0" cy="0"/>
        </a:xfrm>
      </p:grpSpPr>
      <p:pic>
        <p:nvPicPr>
          <p:cNvPr id="5" name="Picture 4" descr="CoDang.gif"/>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95400" cy="838200"/>
          </a:xfrm>
          <a:prstGeom prst="rect">
            <a:avLst/>
          </a:prstGeom>
        </p:spPr>
      </p:pic>
      <p:cxnSp>
        <p:nvCxnSpPr>
          <p:cNvPr id="8" name="Straight Connector 7"/>
          <p:cNvCxnSpPr/>
          <p:nvPr userDrawn="1"/>
        </p:nvCxnSpPr>
        <p:spPr>
          <a:xfrm>
            <a:off x="0" y="762000"/>
            <a:ext cx="9144000" cy="0"/>
          </a:xfrm>
          <a:prstGeom prst="line">
            <a:avLst/>
          </a:prstGeom>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sz="quarter" idx="10"/>
          </p:nvPr>
        </p:nvSpPr>
        <p:spPr>
          <a:xfrm>
            <a:off x="76200" y="1066800"/>
            <a:ext cx="8915400" cy="5486400"/>
          </a:xfrm>
        </p:spPr>
        <p:txBody>
          <a:bodyPr/>
          <a:lstStyle>
            <a:lvl1pPr>
              <a:defRPr>
                <a:latin typeface="Tahoma" pitchFamily="34" charset="0"/>
                <a:ea typeface="Tahoma" pitchFamily="34" charset="0"/>
                <a:cs typeface="Tahoma" pitchFamily="34" charset="0"/>
              </a:defRPr>
            </a:lvl1pPr>
            <a:lvl2pPr marL="742950" indent="-285750">
              <a:buFont typeface="Wingdings" pitchFamily="2" charset="2"/>
              <a:buChar char="§"/>
              <a:defRPr>
                <a:latin typeface="Tahoma" pitchFamily="34" charset="0"/>
                <a:ea typeface="Tahoma" pitchFamily="34" charset="0"/>
                <a:cs typeface="Tahoma" pitchFamily="34" charset="0"/>
              </a:defRPr>
            </a:lvl2pPr>
            <a:lvl3pPr marL="1143000" indent="-228600">
              <a:buFont typeface="Courier New" pitchFamily="49" charset="0"/>
              <a:buChar char="o"/>
              <a:defRPr>
                <a:latin typeface="Tahoma" pitchFamily="34" charset="0"/>
                <a:ea typeface="Tahoma" pitchFamily="34" charset="0"/>
                <a:cs typeface="Tahoma" pitchFamily="34" charset="0"/>
              </a:defRPr>
            </a:lvl3pPr>
            <a:lvl4pPr marL="1600200" indent="-228600">
              <a:buFont typeface="Wingdings" pitchFamily="2" charset="2"/>
              <a:buChar char="v"/>
              <a:defRPr>
                <a:latin typeface="Tahoma" pitchFamily="34" charset="0"/>
                <a:ea typeface="Tahoma" pitchFamily="34" charset="0"/>
                <a:cs typeface="Tahoma" pitchFamily="34" charset="0"/>
              </a:defRPr>
            </a:lvl4pPr>
            <a:lvl5pPr>
              <a:defRPr>
                <a:latin typeface="Tahoma" pitchFamily="34" charset="0"/>
                <a:ea typeface="Tahoma" pitchFamily="34" charset="0"/>
                <a:cs typeface="Tahoma" pitchFamily="34"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11"/>
          </p:nvPr>
        </p:nvSpPr>
        <p:spPr>
          <a:xfrm>
            <a:off x="1295400" y="76200"/>
            <a:ext cx="7620000" cy="609600"/>
          </a:xfrm>
        </p:spPr>
        <p:txBody>
          <a:bodyPr/>
          <a:lstStyle>
            <a:lvl1pPr marL="0" indent="0" algn="ctr">
              <a:buNone/>
              <a:defRPr sz="2800" b="1">
                <a:solidFill>
                  <a:srgbClr val="FF0000"/>
                </a:solidFill>
                <a:latin typeface="Arial" pitchFamily="34" charset="0"/>
                <a:ea typeface="Tahoma" pitchFamily="34" charset="0"/>
                <a:cs typeface="Arial" pitchFamily="34" charset="0"/>
              </a:defRPr>
            </a:lvl1pPr>
          </a:lstStyle>
          <a:p>
            <a:pPr algn="ctr"/>
            <a:endParaRPr lang="en-US" sz="20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34375189"/>
      </p:ext>
    </p:extLst>
  </p:cSld>
  <p:clrMapOvr>
    <a:masterClrMapping/>
  </p:clrMapOvr>
  <p:transition advClick="0">
    <p:cut/>
  </p:transition>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0_Title and Content">
    <p:spTree>
      <p:nvGrpSpPr>
        <p:cNvPr id="1" name=""/>
        <p:cNvGrpSpPr/>
        <p:nvPr/>
      </p:nvGrpSpPr>
      <p:grpSpPr>
        <a:xfrm>
          <a:off x="0" y="0"/>
          <a:ext cx="0" cy="0"/>
          <a:chOff x="0" y="0"/>
          <a:chExt cx="0" cy="0"/>
        </a:xfrm>
      </p:grpSpPr>
      <p:pic>
        <p:nvPicPr>
          <p:cNvPr id="5" name="Picture 4" descr="CoDang.gif"/>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95400" cy="838200"/>
          </a:xfrm>
          <a:prstGeom prst="rect">
            <a:avLst/>
          </a:prstGeom>
        </p:spPr>
      </p:pic>
      <p:cxnSp>
        <p:nvCxnSpPr>
          <p:cNvPr id="8" name="Straight Connector 7"/>
          <p:cNvCxnSpPr/>
          <p:nvPr userDrawn="1"/>
        </p:nvCxnSpPr>
        <p:spPr>
          <a:xfrm>
            <a:off x="0" y="914400"/>
            <a:ext cx="9144000" cy="0"/>
          </a:xfrm>
          <a:prstGeom prst="line">
            <a:avLst/>
          </a:prstGeom>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sz="quarter" idx="10"/>
          </p:nvPr>
        </p:nvSpPr>
        <p:spPr>
          <a:xfrm>
            <a:off x="76200" y="1066800"/>
            <a:ext cx="8915400" cy="5486400"/>
          </a:xfrm>
        </p:spPr>
        <p:txBody>
          <a:bodyPr/>
          <a:lstStyle>
            <a:lvl1pPr>
              <a:defRPr>
                <a:latin typeface="Tahoma" pitchFamily="34" charset="0"/>
                <a:ea typeface="Tahoma" pitchFamily="34" charset="0"/>
                <a:cs typeface="Tahoma" pitchFamily="34" charset="0"/>
              </a:defRPr>
            </a:lvl1pPr>
            <a:lvl2pPr marL="742950" indent="-285750">
              <a:buFont typeface="Wingdings" pitchFamily="2" charset="2"/>
              <a:buChar char="§"/>
              <a:defRPr>
                <a:latin typeface="Tahoma" pitchFamily="34" charset="0"/>
                <a:ea typeface="Tahoma" pitchFamily="34" charset="0"/>
                <a:cs typeface="Tahoma" pitchFamily="34" charset="0"/>
              </a:defRPr>
            </a:lvl2pPr>
            <a:lvl3pPr marL="1143000" indent="-228600">
              <a:buFont typeface="Courier New" pitchFamily="49" charset="0"/>
              <a:buChar char="o"/>
              <a:defRPr>
                <a:latin typeface="Tahoma" pitchFamily="34" charset="0"/>
                <a:ea typeface="Tahoma" pitchFamily="34" charset="0"/>
                <a:cs typeface="Tahoma" pitchFamily="34" charset="0"/>
              </a:defRPr>
            </a:lvl3pPr>
            <a:lvl4pPr marL="1600200" indent="-228600">
              <a:buFont typeface="Wingdings" pitchFamily="2" charset="2"/>
              <a:buChar char="v"/>
              <a:defRPr>
                <a:latin typeface="Tahoma" pitchFamily="34" charset="0"/>
                <a:ea typeface="Tahoma" pitchFamily="34" charset="0"/>
                <a:cs typeface="Tahoma" pitchFamily="34" charset="0"/>
              </a:defRPr>
            </a:lvl4pPr>
            <a:lvl5pPr>
              <a:defRPr>
                <a:latin typeface="Tahoma" pitchFamily="34" charset="0"/>
                <a:ea typeface="Tahoma" pitchFamily="34" charset="0"/>
                <a:cs typeface="Tahoma" pitchFamily="34"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11"/>
          </p:nvPr>
        </p:nvSpPr>
        <p:spPr>
          <a:xfrm>
            <a:off x="1295400" y="76200"/>
            <a:ext cx="7620000" cy="609600"/>
          </a:xfrm>
        </p:spPr>
        <p:txBody>
          <a:bodyPr/>
          <a:lstStyle>
            <a:lvl1pPr marL="0" indent="0" algn="ctr">
              <a:buNone/>
              <a:defRPr sz="2800" b="1">
                <a:solidFill>
                  <a:srgbClr val="FF0000"/>
                </a:solidFill>
                <a:latin typeface="Arial" pitchFamily="34" charset="0"/>
                <a:ea typeface="Tahoma" pitchFamily="34" charset="0"/>
                <a:cs typeface="Arial" pitchFamily="34" charset="0"/>
              </a:defRPr>
            </a:lvl1pPr>
          </a:lstStyle>
          <a:p>
            <a:pPr algn="ctr"/>
            <a:endParaRPr lang="en-US" sz="20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3723270522"/>
      </p:ext>
    </p:extLst>
  </p:cSld>
  <p:clrMapOvr>
    <a:masterClrMapping/>
  </p:clrMapOvr>
  <p:transition advClick="0">
    <p:cut/>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defRPr>
            </a:lvl1pPr>
          </a:lstStyle>
          <a:p>
            <a:pPr>
              <a:defRPr/>
            </a:pPr>
            <a:fld id="{E5B867D7-08E2-4486-872D-FB0577549A46}" type="datetimeFigureOut">
              <a:rPr lang="en-US"/>
              <a:pPr>
                <a:defRPr/>
              </a:pPr>
              <a:t>04/06/2018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defRPr>
            </a:lvl1pPr>
          </a:lstStyle>
          <a:p>
            <a:pPr>
              <a:defRPr/>
            </a:pPr>
            <a:fld id="{59A2A08E-90B5-4F80-9CBC-68FCAAAAD0A4}" type="slidenum">
              <a:rPr lang="en-US"/>
              <a:pPr>
                <a:defRPr/>
              </a:pPr>
              <a:t>‹#›</a:t>
            </a:fld>
            <a:endParaRPr lang="en-US"/>
          </a:p>
        </p:txBody>
      </p:sp>
      <p:sp>
        <p:nvSpPr>
          <p:cNvPr id="10" name="Freeform 102"/>
          <p:cNvSpPr>
            <a:spLocks/>
          </p:cNvSpPr>
          <p:nvPr/>
        </p:nvSpPr>
        <p:spPr bwMode="gray">
          <a:xfrm>
            <a:off x="0" y="298450"/>
            <a:ext cx="1600200" cy="6559550"/>
          </a:xfrm>
          <a:custGeom>
            <a:avLst/>
            <a:gdLst>
              <a:gd name="T0" fmla="*/ 0 w 1008"/>
              <a:gd name="T1" fmla="*/ 20 h 4132"/>
              <a:gd name="T2" fmla="*/ 0 w 1008"/>
              <a:gd name="T3" fmla="*/ 4132 h 4132"/>
              <a:gd name="T4" fmla="*/ 1008 w 1008"/>
              <a:gd name="T5" fmla="*/ 4132 h 4132"/>
              <a:gd name="T6" fmla="*/ 301 w 1008"/>
              <a:gd name="T7" fmla="*/ 1855 h 4132"/>
              <a:gd name="T8" fmla="*/ 1005 w 1008"/>
              <a:gd name="T9" fmla="*/ 0 h 4132"/>
              <a:gd name="T10" fmla="*/ 0 w 1008"/>
              <a:gd name="T11" fmla="*/ 20 h 4132"/>
            </a:gdLst>
            <a:ahLst/>
            <a:cxnLst>
              <a:cxn ang="0">
                <a:pos x="T0" y="T1"/>
              </a:cxn>
              <a:cxn ang="0">
                <a:pos x="T2" y="T3"/>
              </a:cxn>
              <a:cxn ang="0">
                <a:pos x="T4" y="T5"/>
              </a:cxn>
              <a:cxn ang="0">
                <a:pos x="T6" y="T7"/>
              </a:cxn>
              <a:cxn ang="0">
                <a:pos x="T8" y="T9"/>
              </a:cxn>
              <a:cxn ang="0">
                <a:pos x="T10" y="T11"/>
              </a:cxn>
            </a:cxnLst>
            <a:rect l="0" t="0" r="r" b="b"/>
            <a:pathLst>
              <a:path w="1008" h="4132">
                <a:moveTo>
                  <a:pt x="0" y="20"/>
                </a:moveTo>
                <a:lnTo>
                  <a:pt x="0" y="4132"/>
                </a:lnTo>
                <a:lnTo>
                  <a:pt x="1008" y="4132"/>
                </a:lnTo>
                <a:cubicBezTo>
                  <a:pt x="395" y="3389"/>
                  <a:pt x="301" y="2565"/>
                  <a:pt x="301" y="1855"/>
                </a:cubicBezTo>
                <a:cubicBezTo>
                  <a:pt x="301" y="1145"/>
                  <a:pt x="535" y="263"/>
                  <a:pt x="1005" y="0"/>
                </a:cubicBezTo>
                <a:cubicBezTo>
                  <a:pt x="549" y="8"/>
                  <a:pt x="0" y="20"/>
                  <a:pt x="0" y="20"/>
                </a:cubicBezTo>
                <a:close/>
              </a:path>
            </a:pathLst>
          </a:custGeom>
          <a:gradFill rotWithShape="1">
            <a:gsLst>
              <a:gs pos="0">
                <a:schemeClr val="accent1">
                  <a:gamma/>
                  <a:tint val="6275"/>
                  <a:invGamma/>
                  <a:alpha val="14000"/>
                </a:schemeClr>
              </a:gs>
              <a:gs pos="100000">
                <a:schemeClr val="accent1">
                  <a:alpha val="14000"/>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78" r:id="rId8"/>
    <p:sldLayoutId id="2147483652" r:id="rId9"/>
    <p:sldLayoutId id="2147483651" r:id="rId10"/>
    <p:sldLayoutId id="2147483650" r:id="rId11"/>
    <p:sldLayoutId id="2147483649" r:id="rId12"/>
    <p:sldLayoutId id="2147483666" r:id="rId13"/>
    <p:sldLayoutId id="2147483669" r:id="rId14"/>
    <p:sldLayoutId id="2147483670" r:id="rId15"/>
    <p:sldLayoutId id="2147483672" r:id="rId16"/>
    <p:sldLayoutId id="2147483674" r:id="rId17"/>
    <p:sldLayoutId id="2147483675" r:id="rId18"/>
    <p:sldLayoutId id="2147483676" r:id="rId19"/>
    <p:sldLayoutId id="2147483677" r:id="rId20"/>
    <p:sldLayoutId id="2147483673" r:id="rId21"/>
    <p:sldLayoutId id="2147483671" r:id="rId22"/>
    <p:sldLayoutId id="2147483665" r:id="rId23"/>
    <p:sldLayoutId id="2147483664" r:id="rId24"/>
    <p:sldLayoutId id="2147483667" r:id="rId25"/>
  </p:sldLayoutIdLst>
  <p:timing>
    <p:tnLst>
      <p:par>
        <p:cTn id="1" dur="indefinite" restart="never" nodeType="tmRoot"/>
      </p:par>
    </p:tnLst>
  </p:timing>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defTabSz="457200"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defTabSz="457200"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defTabSz="457200"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defTabSz="457200"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defTabSz="457200"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8.xml"/><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8" Type="http://schemas.openxmlformats.org/officeDocument/2006/relationships/image" Target="../media/image12.gif"/><Relationship Id="rId3" Type="http://schemas.openxmlformats.org/officeDocument/2006/relationships/diagramLayout" Target="../diagrams/layout1.xml"/><Relationship Id="rId7" Type="http://schemas.openxmlformats.org/officeDocument/2006/relationships/image" Target="../media/image11.png"/><Relationship Id="rId2" Type="http://schemas.openxmlformats.org/officeDocument/2006/relationships/diagramData" Target="../diagrams/data1.xml"/><Relationship Id="rId1" Type="http://schemas.openxmlformats.org/officeDocument/2006/relationships/slideLayout" Target="../slideLayouts/slideLayout3.xml"/><Relationship Id="rId6" Type="http://schemas.microsoft.com/office/2007/relationships/diagramDrawing" Target="../diagrams/drawing1.xml"/><Relationship Id="rId11" Type="http://schemas.openxmlformats.org/officeDocument/2006/relationships/image" Target="../media/image15.png"/><Relationship Id="rId5" Type="http://schemas.openxmlformats.org/officeDocument/2006/relationships/diagramColors" Target="../diagrams/colors1.xml"/><Relationship Id="rId10" Type="http://schemas.openxmlformats.org/officeDocument/2006/relationships/image" Target="../media/image14.png"/><Relationship Id="rId4" Type="http://schemas.openxmlformats.org/officeDocument/2006/relationships/diagramQuickStyle" Target="../diagrams/quickStyle1.xml"/><Relationship Id="rId9" Type="http://schemas.openxmlformats.org/officeDocument/2006/relationships/image" Target="../media/image13.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G:\00. cum thi dua\DSC_0194.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18910" b="17811"/>
          <a:stretch/>
        </p:blipFill>
        <p:spPr bwMode="auto">
          <a:xfrm>
            <a:off x="-25401" y="-25400"/>
            <a:ext cx="9169401" cy="7035800"/>
          </a:xfrm>
          <a:prstGeom prst="rect">
            <a:avLst/>
          </a:prstGeom>
          <a:noFill/>
          <a:ln>
            <a:noFill/>
          </a:ln>
          <a:extLst>
            <a:ext uri="{909E8E84-426E-40DD-AFC4-6F175D3DCCD1}">
              <a14:hiddenFill xmlns:a14="http://schemas.microsoft.com/office/drawing/2010/main">
                <a:solidFill>
                  <a:srgbClr val="FFFFFF"/>
                </a:solidFill>
              </a14:hiddenFill>
            </a:ext>
          </a:extLst>
        </p:spPr>
      </p:pic>
      <p:sp>
        <p:nvSpPr>
          <p:cNvPr id="4" name="Rectangle 3"/>
          <p:cNvSpPr/>
          <p:nvPr/>
        </p:nvSpPr>
        <p:spPr>
          <a:xfrm>
            <a:off x="76198" y="1738174"/>
            <a:ext cx="8890001" cy="1754326"/>
          </a:xfrm>
          <a:prstGeom prst="rect">
            <a:avLst/>
          </a:prstGeom>
          <a:solidFill>
            <a:schemeClr val="bg2">
              <a:alpha val="92000"/>
            </a:schemeClr>
          </a:solidFill>
          <a:ln>
            <a:noFill/>
          </a:ln>
          <a:effectLst>
            <a:softEdge rad="12700"/>
          </a:effectLst>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4000" b="1" spc="50" smtClean="0">
                <a:ln w="11430"/>
                <a:gradFill>
                  <a:gsLst>
                    <a:gs pos="25000">
                      <a:schemeClr val="accent2">
                        <a:satMod val="155000"/>
                      </a:schemeClr>
                    </a:gs>
                    <a:gs pos="100000">
                      <a:schemeClr val="accent2">
                        <a:shade val="45000"/>
                        <a:satMod val="165000"/>
                      </a:schemeClr>
                    </a:gs>
                  </a:gsLst>
                  <a:lin ang="5400000"/>
                </a:gradFill>
                <a:effectLst>
                  <a:outerShdw blurRad="38100" dist="38100" dir="2700000" algn="tl">
                    <a:srgbClr val="000000">
                      <a:alpha val="43137"/>
                    </a:srgbClr>
                  </a:outerShdw>
                </a:effectLst>
                <a:latin typeface="Tahoma" pitchFamily="34" charset="0"/>
                <a:ea typeface="Tahoma" pitchFamily="34" charset="0"/>
                <a:cs typeface="Tahoma" pitchFamily="34" charset="0"/>
              </a:rPr>
              <a:t>BÁO CÁO THÀNH </a:t>
            </a:r>
            <a:r>
              <a:rPr lang="en-US" sz="4000" b="1" spc="50">
                <a:ln w="11430"/>
                <a:gradFill>
                  <a:gsLst>
                    <a:gs pos="25000">
                      <a:schemeClr val="accent2">
                        <a:satMod val="155000"/>
                      </a:schemeClr>
                    </a:gs>
                    <a:gs pos="100000">
                      <a:schemeClr val="accent2">
                        <a:shade val="45000"/>
                        <a:satMod val="165000"/>
                      </a:schemeClr>
                    </a:gs>
                  </a:gsLst>
                  <a:lin ang="5400000"/>
                </a:gradFill>
                <a:effectLst>
                  <a:outerShdw blurRad="38100" dist="38100" dir="2700000" algn="tl">
                    <a:srgbClr val="000000">
                      <a:alpha val="43137"/>
                    </a:srgbClr>
                  </a:outerShdw>
                </a:effectLst>
                <a:latin typeface="Tahoma" pitchFamily="34" charset="0"/>
                <a:ea typeface="Tahoma" pitchFamily="34" charset="0"/>
                <a:cs typeface="Tahoma" pitchFamily="34" charset="0"/>
              </a:rPr>
              <a:t>TÍCH</a:t>
            </a:r>
            <a:r>
              <a:rPr lang="en-US" sz="3600" b="1" spc="50">
                <a:ln w="11430"/>
                <a:gradFill>
                  <a:gsLst>
                    <a:gs pos="25000">
                      <a:schemeClr val="accent2">
                        <a:satMod val="155000"/>
                      </a:schemeClr>
                    </a:gs>
                    <a:gs pos="100000">
                      <a:schemeClr val="accent2">
                        <a:shade val="45000"/>
                        <a:satMod val="165000"/>
                      </a:schemeClr>
                    </a:gs>
                  </a:gsLst>
                  <a:lin ang="5400000"/>
                </a:gradFill>
                <a:effectLst>
                  <a:outerShdw blurRad="38100" dist="38100" dir="2700000" algn="tl">
                    <a:srgbClr val="000000">
                      <a:alpha val="43137"/>
                    </a:srgbClr>
                  </a:outerShdw>
                </a:effectLst>
                <a:latin typeface="Tahoma" pitchFamily="34" charset="0"/>
                <a:ea typeface="Tahoma" pitchFamily="34" charset="0"/>
                <a:cs typeface="Tahoma" pitchFamily="34" charset="0"/>
              </a:rPr>
              <a:t/>
            </a:r>
            <a:br>
              <a:rPr lang="en-US" sz="3600" b="1" spc="50">
                <a:ln w="11430"/>
                <a:gradFill>
                  <a:gsLst>
                    <a:gs pos="25000">
                      <a:schemeClr val="accent2">
                        <a:satMod val="155000"/>
                      </a:schemeClr>
                    </a:gs>
                    <a:gs pos="100000">
                      <a:schemeClr val="accent2">
                        <a:shade val="45000"/>
                        <a:satMod val="165000"/>
                      </a:schemeClr>
                    </a:gs>
                  </a:gsLst>
                  <a:lin ang="5400000"/>
                </a:gradFill>
                <a:effectLst>
                  <a:outerShdw blurRad="38100" dist="38100" dir="2700000" algn="tl">
                    <a:srgbClr val="000000">
                      <a:alpha val="43137"/>
                    </a:srgbClr>
                  </a:outerShdw>
                </a:effectLst>
                <a:latin typeface="Tahoma" pitchFamily="34" charset="0"/>
                <a:ea typeface="Tahoma" pitchFamily="34" charset="0"/>
                <a:cs typeface="Tahoma" pitchFamily="34" charset="0"/>
              </a:rPr>
            </a:br>
            <a:r>
              <a:rPr lang="en-US" sz="3200" b="1" spc="50">
                <a:ln w="11430"/>
                <a:solidFill>
                  <a:srgbClr val="0070C0"/>
                </a:solidFill>
                <a:effectLst>
                  <a:outerShdw blurRad="38100" dist="38100" dir="2700000" algn="tl">
                    <a:srgbClr val="000000">
                      <a:alpha val="43137"/>
                    </a:srgbClr>
                  </a:outerShdw>
                </a:effectLst>
                <a:latin typeface="Tahoma" pitchFamily="34" charset="0"/>
                <a:ea typeface="Tahoma" pitchFamily="34" charset="0"/>
                <a:cs typeface="Tahoma" pitchFamily="34" charset="0"/>
              </a:rPr>
              <a:t>ĐỀ NGHỊ TẶNG CỜ THI ĐUA THÀNH PHỐ </a:t>
            </a:r>
            <a:r>
              <a:rPr lang="en-US" sz="3200" b="1" spc="50" smtClean="0">
                <a:ln w="11430"/>
                <a:solidFill>
                  <a:srgbClr val="0070C0"/>
                </a:solidFill>
                <a:effectLst>
                  <a:outerShdw blurRad="38100" dist="38100" dir="2700000" algn="tl">
                    <a:srgbClr val="000000">
                      <a:alpha val="43137"/>
                    </a:srgbClr>
                  </a:outerShdw>
                </a:effectLst>
                <a:latin typeface="Tahoma" pitchFamily="34" charset="0"/>
                <a:ea typeface="Tahoma" pitchFamily="34" charset="0"/>
                <a:cs typeface="Tahoma" pitchFamily="34" charset="0"/>
              </a:rPr>
              <a:t>VÀ CỜ </a:t>
            </a:r>
            <a:r>
              <a:rPr lang="en-US" sz="3200" b="1" spc="50">
                <a:ln w="11430"/>
                <a:solidFill>
                  <a:srgbClr val="0070C0"/>
                </a:solidFill>
                <a:effectLst>
                  <a:outerShdw blurRad="38100" dist="38100" dir="2700000" algn="tl">
                    <a:srgbClr val="000000">
                      <a:alpha val="43137"/>
                    </a:srgbClr>
                  </a:outerShdw>
                </a:effectLst>
                <a:latin typeface="Tahoma" pitchFamily="34" charset="0"/>
                <a:ea typeface="Tahoma" pitchFamily="34" charset="0"/>
                <a:cs typeface="Tahoma" pitchFamily="34" charset="0"/>
              </a:rPr>
              <a:t>THI ĐUA CHÍNH </a:t>
            </a:r>
            <a:r>
              <a:rPr lang="en-US" sz="3200" b="1" spc="50" smtClean="0">
                <a:ln w="11430"/>
                <a:solidFill>
                  <a:srgbClr val="0070C0"/>
                </a:solidFill>
                <a:effectLst>
                  <a:outerShdw blurRad="38100" dist="38100" dir="2700000" algn="tl">
                    <a:srgbClr val="000000">
                      <a:alpha val="43137"/>
                    </a:srgbClr>
                  </a:outerShdw>
                </a:effectLst>
                <a:latin typeface="Tahoma" pitchFamily="34" charset="0"/>
                <a:ea typeface="Tahoma" pitchFamily="34" charset="0"/>
                <a:cs typeface="Tahoma" pitchFamily="34" charset="0"/>
              </a:rPr>
              <a:t>PHỦ</a:t>
            </a:r>
            <a:endParaRPr lang="en-US" sz="3200" b="1" spc="50">
              <a:ln w="11430"/>
              <a:solidFill>
                <a:srgbClr val="0070C0"/>
              </a:solidFill>
              <a:effectLst>
                <a:outerShdw blurRad="38100" dist="38100" dir="2700000" algn="tl">
                  <a:srgbClr val="000000">
                    <a:alpha val="43137"/>
                  </a:srgbClr>
                </a:outerShdw>
              </a:effectLst>
              <a:latin typeface="Tahoma" pitchFamily="34" charset="0"/>
              <a:ea typeface="Tahoma" pitchFamily="34" charset="0"/>
              <a:cs typeface="Tahoma" pitchFamily="34" charset="0"/>
            </a:endParaRP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04772" y="0"/>
            <a:ext cx="2969614" cy="1553390"/>
          </a:xfrm>
          <a:prstGeom prst="rect">
            <a:avLst/>
          </a:prstGeom>
        </p:spPr>
      </p:pic>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l="11607" r="12240"/>
          <a:stretch/>
        </p:blipFill>
        <p:spPr>
          <a:xfrm>
            <a:off x="3721101" y="191051"/>
            <a:ext cx="1936955" cy="133051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527049" y="381001"/>
            <a:ext cx="8077201" cy="8381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3200" b="1" smtClean="0">
                <a:solidFill>
                  <a:srgbClr val="FF0000"/>
                </a:solidFill>
              </a:rPr>
              <a:t>I. SƠ </a:t>
            </a:r>
            <a:r>
              <a:rPr lang="en-US" sz="3200" b="1">
                <a:solidFill>
                  <a:srgbClr val="FF0000"/>
                </a:solidFill>
              </a:rPr>
              <a:t>LƯỢC ĐẶC ĐIỂM, TÌNH HÌNH</a:t>
            </a:r>
            <a:endParaRPr lang="en-US" sz="3200">
              <a:solidFill>
                <a:srgbClr val="FF0000"/>
              </a:solidFill>
            </a:endParaRPr>
          </a:p>
        </p:txBody>
      </p:sp>
      <p:cxnSp>
        <p:nvCxnSpPr>
          <p:cNvPr id="13" name="Elbow Connector 12"/>
          <p:cNvCxnSpPr/>
          <p:nvPr/>
        </p:nvCxnSpPr>
        <p:spPr>
          <a:xfrm flipV="1">
            <a:off x="222249" y="304800"/>
            <a:ext cx="1752600" cy="83820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6796088" y="552450"/>
            <a:ext cx="1828800" cy="7620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pic>
        <p:nvPicPr>
          <p:cNvPr id="4098" name="Picture 2" descr="C:\Users\ThienNguyen\Desktop\Op3YjLnCGCDaSJ9IMyr6p1sgQuSmXC8ecZVmEq-422ATMNeT50F9ZHd0dNoJpjUP.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502023" y="3021338"/>
            <a:ext cx="2495550" cy="16637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4099" name="Picture 3" descr="C:\Users\ThienNguyen\Desktop\8.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flipH="1">
            <a:off x="247650" y="2338360"/>
            <a:ext cx="2572755" cy="17145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4100" name="Picture 4" descr="C:\Users\ThienNguyen\Desktop\16 (1) (Copy).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496050" y="3638137"/>
            <a:ext cx="2428877" cy="161966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6378184"/>
      </p:ext>
    </p:extLst>
  </p:cSld>
  <p:clrMapOvr>
    <a:masterClrMapping/>
  </p:clrMapOvr>
  <p:transition spd="slow">
    <p:wip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1185028" y="152400"/>
            <a:ext cx="7838323" cy="914400"/>
            <a:chOff x="304800" y="152400"/>
            <a:chExt cx="8610601" cy="914400"/>
          </a:xfrm>
        </p:grpSpPr>
        <p:sp>
          <p:nvSpPr>
            <p:cNvPr id="6" name="Rectangle 5"/>
            <p:cNvSpPr/>
            <p:nvPr/>
          </p:nvSpPr>
          <p:spPr>
            <a:xfrm>
              <a:off x="304801" y="152401"/>
              <a:ext cx="8610600" cy="8381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r>
                <a:rPr lang="en-US" sz="2000" b="1" smtClean="0">
                  <a:solidFill>
                    <a:srgbClr val="FF0000"/>
                  </a:solidFill>
                  <a:latin typeface="Times New Roman" pitchFamily="18" charset="0"/>
                  <a:cs typeface="Times New Roman" pitchFamily="18" charset="0"/>
                </a:rPr>
                <a:t>QUÁ TRÌNH THÀNH LẬP VÀ PHÁT TRIỂN CỦA TRƯỜNG</a:t>
              </a:r>
              <a:endParaRPr lang="en-US" sz="2000">
                <a:solidFill>
                  <a:srgbClr val="FF0000"/>
                </a:solidFill>
                <a:latin typeface="Times New Roman" pitchFamily="18" charset="0"/>
                <a:cs typeface="Times New Roman" pitchFamily="18" charset="0"/>
              </a:endParaRPr>
            </a:p>
          </p:txBody>
        </p:sp>
        <p:cxnSp>
          <p:nvCxnSpPr>
            <p:cNvPr id="13" name="Elbow Connector 12"/>
            <p:cNvCxnSpPr/>
            <p:nvPr/>
          </p:nvCxnSpPr>
          <p:spPr>
            <a:xfrm flipV="1">
              <a:off x="304800" y="152400"/>
              <a:ext cx="1752600" cy="83820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7010400" y="304800"/>
              <a:ext cx="1828800" cy="7620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gr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85027" y="2209800"/>
            <a:ext cx="7289789" cy="2583182"/>
          </a:xfrm>
          <a:prstGeom prst="rect">
            <a:avLst/>
          </a:prstGeom>
        </p:spPr>
      </p:pic>
    </p:spTree>
    <p:extLst>
      <p:ext uri="{BB962C8B-B14F-4D97-AF65-F5344CB8AC3E}">
        <p14:creationId xmlns:p14="http://schemas.microsoft.com/office/powerpoint/2010/main" val="2715992608"/>
      </p:ext>
    </p:extLst>
  </p:cSld>
  <p:clrMapOvr>
    <a:masterClrMapping/>
  </p:clrMapOvr>
  <p:transition spd="slow">
    <p:wip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04801" y="325967"/>
            <a:ext cx="8610600" cy="51223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lgn="ctr"/>
            <a:r>
              <a:rPr lang="en-US" sz="2800" b="1" smtClean="0">
                <a:solidFill>
                  <a:srgbClr val="FF0000"/>
                </a:solidFill>
              </a:rPr>
              <a:t>NHỮNG ĐẶC ĐIỂM CHÍNH CỦA ĐƠN VỊ</a:t>
            </a:r>
            <a:endParaRPr lang="en-US" sz="2800">
              <a:solidFill>
                <a:srgbClr val="FF0000"/>
              </a:solidFill>
              <a:latin typeface="Times New Roman" pitchFamily="18" charset="0"/>
              <a:cs typeface="Times New Roman" pitchFamily="18" charset="0"/>
            </a:endParaRPr>
          </a:p>
        </p:txBody>
      </p:sp>
      <p:cxnSp>
        <p:nvCxnSpPr>
          <p:cNvPr id="13" name="Elbow Connector 12"/>
          <p:cNvCxnSpPr/>
          <p:nvPr/>
        </p:nvCxnSpPr>
        <p:spPr>
          <a:xfrm flipV="1">
            <a:off x="1279121" y="228600"/>
            <a:ext cx="1521220" cy="512233"/>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7099439" y="448733"/>
            <a:ext cx="1587360" cy="465667"/>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152400" y="1042511"/>
            <a:ext cx="8763000" cy="5016758"/>
          </a:xfrm>
          <a:prstGeom prst="rect">
            <a:avLst/>
          </a:prstGeom>
          <a:ln/>
          <a:effectLst>
            <a:outerShdw blurRad="40000" dist="23000" dir="5400000" rotWithShape="0">
              <a:srgbClr val="000000">
                <a:alpha val="35000"/>
              </a:srgbClr>
            </a:outerShdw>
            <a:softEdge rad="63500"/>
          </a:effectLst>
        </p:spPr>
        <p:style>
          <a:lnRef idx="0">
            <a:schemeClr val="accent1"/>
          </a:lnRef>
          <a:fillRef idx="3">
            <a:schemeClr val="accent1"/>
          </a:fillRef>
          <a:effectRef idx="3">
            <a:schemeClr val="accent1"/>
          </a:effectRef>
          <a:fontRef idx="minor">
            <a:schemeClr val="lt1"/>
          </a:fontRef>
        </p:style>
        <p:txBody>
          <a:bodyPr wrap="square">
            <a:spAutoFit/>
          </a:bodyPr>
          <a:lstStyle/>
          <a:p>
            <a:pPr algn="just" defTabSz="457200">
              <a:spcBef>
                <a:spcPts val="300"/>
              </a:spcBef>
              <a:spcAft>
                <a:spcPts val="300"/>
              </a:spcAft>
            </a:pPr>
            <a:r>
              <a:rPr lang="en-US" sz="2200" b="1" smtClean="0">
                <a:solidFill>
                  <a:schemeClr val="bg1"/>
                </a:solidFill>
              </a:rPr>
              <a:t>	</a:t>
            </a:r>
            <a:r>
              <a:rPr lang="en-US" sz="3200" b="1" err="1" smtClean="0">
                <a:solidFill>
                  <a:schemeClr val="bg1"/>
                </a:solidFill>
              </a:rPr>
              <a:t>Trường</a:t>
            </a:r>
            <a:r>
              <a:rPr lang="en-US" sz="3200" b="1" smtClean="0">
                <a:solidFill>
                  <a:schemeClr val="bg1"/>
                </a:solidFill>
              </a:rPr>
              <a:t> Cao </a:t>
            </a:r>
            <a:r>
              <a:rPr lang="en-US" sz="3200" b="1" err="1" smtClean="0">
                <a:solidFill>
                  <a:schemeClr val="bg1"/>
                </a:solidFill>
              </a:rPr>
              <a:t>đẳng</a:t>
            </a:r>
            <a:r>
              <a:rPr lang="en-US" sz="3200" b="1" smtClean="0">
                <a:solidFill>
                  <a:schemeClr val="bg1"/>
                </a:solidFill>
              </a:rPr>
              <a:t> </a:t>
            </a:r>
            <a:r>
              <a:rPr lang="en-US" sz="3200" b="1" err="1" smtClean="0">
                <a:solidFill>
                  <a:schemeClr val="bg1"/>
                </a:solidFill>
              </a:rPr>
              <a:t>Lý</a:t>
            </a:r>
            <a:r>
              <a:rPr lang="en-US" sz="3200" b="1" smtClean="0">
                <a:solidFill>
                  <a:schemeClr val="bg1"/>
                </a:solidFill>
              </a:rPr>
              <a:t> </a:t>
            </a:r>
            <a:r>
              <a:rPr lang="en-US" sz="3200" b="1" err="1" smtClean="0">
                <a:solidFill>
                  <a:schemeClr val="bg1"/>
                </a:solidFill>
              </a:rPr>
              <a:t>Tự</a:t>
            </a:r>
            <a:r>
              <a:rPr lang="en-US" sz="3200" b="1" smtClean="0">
                <a:solidFill>
                  <a:schemeClr val="bg1"/>
                </a:solidFill>
              </a:rPr>
              <a:t> </a:t>
            </a:r>
            <a:r>
              <a:rPr lang="en-US" sz="3200" b="1" err="1" smtClean="0">
                <a:solidFill>
                  <a:schemeClr val="bg1"/>
                </a:solidFill>
              </a:rPr>
              <a:t>Trọng</a:t>
            </a:r>
            <a:r>
              <a:rPr lang="en-US" sz="3200" b="1" smtClean="0">
                <a:solidFill>
                  <a:schemeClr val="bg1"/>
                </a:solidFill>
              </a:rPr>
              <a:t> </a:t>
            </a:r>
            <a:r>
              <a:rPr lang="en-US" sz="3200" b="1" err="1" smtClean="0">
                <a:solidFill>
                  <a:schemeClr val="bg1"/>
                </a:solidFill>
              </a:rPr>
              <a:t>Thành</a:t>
            </a:r>
            <a:r>
              <a:rPr lang="en-US" sz="3200" b="1" smtClean="0">
                <a:solidFill>
                  <a:schemeClr val="bg1"/>
                </a:solidFill>
              </a:rPr>
              <a:t> </a:t>
            </a:r>
            <a:r>
              <a:rPr lang="en-US" sz="3200" b="1" err="1" smtClean="0">
                <a:solidFill>
                  <a:schemeClr val="bg1"/>
                </a:solidFill>
              </a:rPr>
              <a:t>phố</a:t>
            </a:r>
            <a:r>
              <a:rPr lang="en-US" sz="3200" b="1" smtClean="0">
                <a:solidFill>
                  <a:schemeClr val="bg1"/>
                </a:solidFill>
              </a:rPr>
              <a:t> </a:t>
            </a:r>
            <a:r>
              <a:rPr lang="en-US" sz="3200" b="1" err="1" smtClean="0">
                <a:solidFill>
                  <a:schemeClr val="bg1"/>
                </a:solidFill>
              </a:rPr>
              <a:t>Hồ</a:t>
            </a:r>
            <a:r>
              <a:rPr lang="en-US" sz="3200" b="1" smtClean="0">
                <a:solidFill>
                  <a:schemeClr val="bg1"/>
                </a:solidFill>
              </a:rPr>
              <a:t> </a:t>
            </a:r>
            <a:r>
              <a:rPr lang="en-US" sz="3200" b="1" err="1" smtClean="0">
                <a:solidFill>
                  <a:schemeClr val="bg1"/>
                </a:solidFill>
              </a:rPr>
              <a:t>Chí</a:t>
            </a:r>
            <a:r>
              <a:rPr lang="en-US" sz="3200" b="1" smtClean="0">
                <a:solidFill>
                  <a:schemeClr val="bg1"/>
                </a:solidFill>
              </a:rPr>
              <a:t> Minh </a:t>
            </a:r>
            <a:r>
              <a:rPr lang="en-US" sz="3200" b="1" err="1" smtClean="0">
                <a:solidFill>
                  <a:schemeClr val="bg1"/>
                </a:solidFill>
              </a:rPr>
              <a:t>được</a:t>
            </a:r>
            <a:r>
              <a:rPr lang="en-US" sz="3200" b="1" smtClean="0">
                <a:solidFill>
                  <a:schemeClr val="bg1"/>
                </a:solidFill>
              </a:rPr>
              <a:t> </a:t>
            </a:r>
            <a:r>
              <a:rPr lang="en-US" sz="3200" b="1" err="1" smtClean="0">
                <a:solidFill>
                  <a:schemeClr val="bg1"/>
                </a:solidFill>
              </a:rPr>
              <a:t>quy</a:t>
            </a:r>
            <a:r>
              <a:rPr lang="en-US" sz="3200" b="1" smtClean="0">
                <a:solidFill>
                  <a:schemeClr val="bg1"/>
                </a:solidFill>
              </a:rPr>
              <a:t> </a:t>
            </a:r>
            <a:r>
              <a:rPr lang="en-US" sz="3200" b="1" err="1" smtClean="0">
                <a:solidFill>
                  <a:schemeClr val="bg1"/>
                </a:solidFill>
              </a:rPr>
              <a:t>hoạch</a:t>
            </a:r>
            <a:r>
              <a:rPr lang="en-US" sz="3200" b="1" smtClean="0">
                <a:solidFill>
                  <a:schemeClr val="bg1"/>
                </a:solidFill>
              </a:rPr>
              <a:t> </a:t>
            </a:r>
            <a:r>
              <a:rPr lang="en-US" sz="3200" b="1" err="1" smtClean="0">
                <a:solidFill>
                  <a:schemeClr val="bg1"/>
                </a:solidFill>
              </a:rPr>
              <a:t>là</a:t>
            </a:r>
            <a:r>
              <a:rPr lang="en-US" sz="3200" b="1" smtClean="0">
                <a:solidFill>
                  <a:schemeClr val="bg1"/>
                </a:solidFill>
              </a:rPr>
              <a:t> </a:t>
            </a:r>
            <a:r>
              <a:rPr lang="en-US" sz="3200" b="1" err="1" smtClean="0">
                <a:solidFill>
                  <a:schemeClr val="bg1"/>
                </a:solidFill>
              </a:rPr>
              <a:t>trường</a:t>
            </a:r>
            <a:r>
              <a:rPr lang="en-US" sz="3200" b="1" smtClean="0">
                <a:solidFill>
                  <a:schemeClr val="bg1"/>
                </a:solidFill>
              </a:rPr>
              <a:t> </a:t>
            </a:r>
            <a:r>
              <a:rPr lang="en-US" sz="3200" b="1" err="1" smtClean="0">
                <a:solidFill>
                  <a:schemeClr val="bg1"/>
                </a:solidFill>
              </a:rPr>
              <a:t>tiên</a:t>
            </a:r>
            <a:r>
              <a:rPr lang="en-US" sz="3200" b="1" smtClean="0">
                <a:solidFill>
                  <a:schemeClr val="bg1"/>
                </a:solidFill>
              </a:rPr>
              <a:t> </a:t>
            </a:r>
            <a:r>
              <a:rPr lang="en-US" sz="3200" b="1" err="1" smtClean="0">
                <a:solidFill>
                  <a:schemeClr val="bg1"/>
                </a:solidFill>
              </a:rPr>
              <a:t>tiến</a:t>
            </a:r>
            <a:r>
              <a:rPr lang="en-US" sz="3200" b="1" smtClean="0">
                <a:solidFill>
                  <a:schemeClr val="bg1"/>
                </a:solidFill>
              </a:rPr>
              <a:t> </a:t>
            </a:r>
            <a:r>
              <a:rPr lang="en-US" sz="3200" b="1" err="1" smtClean="0">
                <a:solidFill>
                  <a:schemeClr val="bg1"/>
                </a:solidFill>
              </a:rPr>
              <a:t>cấp</a:t>
            </a:r>
            <a:r>
              <a:rPr lang="en-US" sz="3200" b="1" smtClean="0">
                <a:solidFill>
                  <a:schemeClr val="bg1"/>
                </a:solidFill>
              </a:rPr>
              <a:t> </a:t>
            </a:r>
            <a:r>
              <a:rPr lang="en-US" sz="3200" b="1" err="1" smtClean="0">
                <a:solidFill>
                  <a:schemeClr val="bg1"/>
                </a:solidFill>
              </a:rPr>
              <a:t>khu</a:t>
            </a:r>
            <a:r>
              <a:rPr lang="en-US" sz="3200" b="1" smtClean="0">
                <a:solidFill>
                  <a:schemeClr val="bg1"/>
                </a:solidFill>
              </a:rPr>
              <a:t> </a:t>
            </a:r>
            <a:r>
              <a:rPr lang="en-US" sz="3200" b="1" err="1" smtClean="0">
                <a:solidFill>
                  <a:schemeClr val="bg1"/>
                </a:solidFill>
              </a:rPr>
              <a:t>vực</a:t>
            </a:r>
            <a:r>
              <a:rPr lang="en-US" sz="3200" b="1" smtClean="0">
                <a:solidFill>
                  <a:schemeClr val="bg1"/>
                </a:solidFill>
              </a:rPr>
              <a:t> </a:t>
            </a:r>
            <a:r>
              <a:rPr lang="en-US" sz="3200" b="1" err="1" smtClean="0">
                <a:solidFill>
                  <a:schemeClr val="bg1"/>
                </a:solidFill>
              </a:rPr>
              <a:t>của</a:t>
            </a:r>
            <a:r>
              <a:rPr lang="en-US" sz="3200" b="1" smtClean="0">
                <a:solidFill>
                  <a:schemeClr val="bg1"/>
                </a:solidFill>
              </a:rPr>
              <a:t> </a:t>
            </a:r>
            <a:r>
              <a:rPr lang="en-US" sz="3200" b="1" err="1" smtClean="0">
                <a:solidFill>
                  <a:schemeClr val="bg1"/>
                </a:solidFill>
              </a:rPr>
              <a:t>ngành</a:t>
            </a:r>
            <a:r>
              <a:rPr lang="en-US" sz="3200" b="1" smtClean="0">
                <a:solidFill>
                  <a:schemeClr val="bg1"/>
                </a:solidFill>
              </a:rPr>
              <a:t> </a:t>
            </a:r>
            <a:r>
              <a:rPr lang="en-US" sz="3200" b="1" err="1" smtClean="0">
                <a:solidFill>
                  <a:schemeClr val="bg1"/>
                </a:solidFill>
              </a:rPr>
              <a:t>giáo</a:t>
            </a:r>
            <a:r>
              <a:rPr lang="en-US" sz="3200" b="1" smtClean="0">
                <a:solidFill>
                  <a:schemeClr val="bg1"/>
                </a:solidFill>
              </a:rPr>
              <a:t> </a:t>
            </a:r>
            <a:r>
              <a:rPr lang="en-US" sz="3200" b="1" err="1" smtClean="0">
                <a:solidFill>
                  <a:schemeClr val="bg1"/>
                </a:solidFill>
              </a:rPr>
              <a:t>dục</a:t>
            </a:r>
            <a:r>
              <a:rPr lang="en-US" sz="3200" b="1" smtClean="0">
                <a:solidFill>
                  <a:schemeClr val="bg1"/>
                </a:solidFill>
              </a:rPr>
              <a:t> </a:t>
            </a:r>
            <a:r>
              <a:rPr lang="en-US" sz="3200" b="1" err="1" smtClean="0">
                <a:solidFill>
                  <a:schemeClr val="bg1"/>
                </a:solidFill>
              </a:rPr>
              <a:t>và</a:t>
            </a:r>
            <a:r>
              <a:rPr lang="en-US" sz="3200" b="1" smtClean="0">
                <a:solidFill>
                  <a:schemeClr val="bg1"/>
                </a:solidFill>
              </a:rPr>
              <a:t> </a:t>
            </a:r>
            <a:r>
              <a:rPr lang="en-US" sz="3200" b="1" err="1" smtClean="0">
                <a:solidFill>
                  <a:schemeClr val="bg1"/>
                </a:solidFill>
              </a:rPr>
              <a:t>đào</a:t>
            </a:r>
            <a:r>
              <a:rPr lang="en-US" sz="3200" b="1" smtClean="0">
                <a:solidFill>
                  <a:schemeClr val="bg1"/>
                </a:solidFill>
              </a:rPr>
              <a:t> </a:t>
            </a:r>
            <a:r>
              <a:rPr lang="en-US" sz="3200" b="1" err="1" smtClean="0">
                <a:solidFill>
                  <a:schemeClr val="bg1"/>
                </a:solidFill>
              </a:rPr>
              <a:t>tạo</a:t>
            </a:r>
            <a:r>
              <a:rPr lang="en-US" sz="3200" b="1" smtClean="0">
                <a:solidFill>
                  <a:schemeClr val="bg1"/>
                </a:solidFill>
              </a:rPr>
              <a:t> </a:t>
            </a:r>
            <a:r>
              <a:rPr lang="en-US" sz="3200" b="1" err="1" smtClean="0">
                <a:solidFill>
                  <a:schemeClr val="bg1"/>
                </a:solidFill>
              </a:rPr>
              <a:t>thành</a:t>
            </a:r>
            <a:r>
              <a:rPr lang="en-US" sz="3200" b="1" smtClean="0">
                <a:solidFill>
                  <a:schemeClr val="bg1"/>
                </a:solidFill>
              </a:rPr>
              <a:t> </a:t>
            </a:r>
            <a:r>
              <a:rPr lang="en-US" sz="3200" b="1" err="1" smtClean="0">
                <a:solidFill>
                  <a:schemeClr val="bg1"/>
                </a:solidFill>
              </a:rPr>
              <a:t>phố</a:t>
            </a:r>
            <a:r>
              <a:rPr lang="en-US" sz="3200" b="1" smtClean="0">
                <a:solidFill>
                  <a:schemeClr val="bg1"/>
                </a:solidFill>
              </a:rPr>
              <a:t>, </a:t>
            </a:r>
            <a:r>
              <a:rPr lang="en-US" sz="3200" b="1" err="1" smtClean="0">
                <a:solidFill>
                  <a:schemeClr val="bg1"/>
                </a:solidFill>
              </a:rPr>
              <a:t>được</a:t>
            </a:r>
            <a:r>
              <a:rPr lang="en-US" sz="3200" b="1" smtClean="0">
                <a:solidFill>
                  <a:schemeClr val="bg1"/>
                </a:solidFill>
              </a:rPr>
              <a:t> </a:t>
            </a:r>
            <a:r>
              <a:rPr lang="en-US" sz="3200" b="1" err="1" smtClean="0">
                <a:solidFill>
                  <a:schemeClr val="bg1"/>
                </a:solidFill>
              </a:rPr>
              <a:t>phê</a:t>
            </a:r>
            <a:r>
              <a:rPr lang="en-US" sz="3200" b="1" smtClean="0">
                <a:solidFill>
                  <a:schemeClr val="bg1"/>
                </a:solidFill>
              </a:rPr>
              <a:t> </a:t>
            </a:r>
            <a:r>
              <a:rPr lang="en-US" sz="3200" b="1" err="1" smtClean="0">
                <a:solidFill>
                  <a:schemeClr val="bg1"/>
                </a:solidFill>
              </a:rPr>
              <a:t>duyệt</a:t>
            </a:r>
            <a:r>
              <a:rPr lang="en-US" sz="3200" b="1" smtClean="0">
                <a:solidFill>
                  <a:schemeClr val="bg1"/>
                </a:solidFill>
              </a:rPr>
              <a:t> </a:t>
            </a:r>
            <a:r>
              <a:rPr lang="en-US" sz="3200" b="1" err="1" smtClean="0">
                <a:solidFill>
                  <a:schemeClr val="bg1"/>
                </a:solidFill>
              </a:rPr>
              <a:t>lựa</a:t>
            </a:r>
            <a:r>
              <a:rPr lang="en-US" sz="3200" b="1" smtClean="0">
                <a:solidFill>
                  <a:schemeClr val="bg1"/>
                </a:solidFill>
              </a:rPr>
              <a:t> </a:t>
            </a:r>
            <a:r>
              <a:rPr lang="en-US" sz="3200" b="1" err="1" smtClean="0">
                <a:solidFill>
                  <a:schemeClr val="bg1"/>
                </a:solidFill>
              </a:rPr>
              <a:t>chọn</a:t>
            </a:r>
            <a:r>
              <a:rPr lang="en-US" sz="3200" b="1" smtClean="0">
                <a:solidFill>
                  <a:schemeClr val="bg1"/>
                </a:solidFill>
              </a:rPr>
              <a:t> </a:t>
            </a:r>
            <a:r>
              <a:rPr lang="en-US" sz="3200" b="1" err="1" smtClean="0">
                <a:solidFill>
                  <a:schemeClr val="bg1"/>
                </a:solidFill>
              </a:rPr>
              <a:t>đào</a:t>
            </a:r>
            <a:r>
              <a:rPr lang="en-US" sz="3200" b="1" smtClean="0">
                <a:solidFill>
                  <a:schemeClr val="bg1"/>
                </a:solidFill>
              </a:rPr>
              <a:t> </a:t>
            </a:r>
            <a:r>
              <a:rPr lang="en-US" sz="3200" b="1" err="1" smtClean="0">
                <a:solidFill>
                  <a:schemeClr val="bg1"/>
                </a:solidFill>
              </a:rPr>
              <a:t>tạo</a:t>
            </a:r>
            <a:r>
              <a:rPr lang="en-US" sz="3200" b="1" smtClean="0">
                <a:solidFill>
                  <a:schemeClr val="bg1"/>
                </a:solidFill>
              </a:rPr>
              <a:t> </a:t>
            </a:r>
            <a:r>
              <a:rPr lang="en-US" sz="3200" b="1" err="1" smtClean="0">
                <a:solidFill>
                  <a:schemeClr val="bg1"/>
                </a:solidFill>
              </a:rPr>
              <a:t>ngành</a:t>
            </a:r>
            <a:r>
              <a:rPr lang="en-US" sz="3200" b="1" smtClean="0">
                <a:solidFill>
                  <a:schemeClr val="bg1"/>
                </a:solidFill>
              </a:rPr>
              <a:t>, </a:t>
            </a:r>
            <a:r>
              <a:rPr lang="en-US" sz="3200" b="1" err="1" smtClean="0">
                <a:solidFill>
                  <a:schemeClr val="bg1"/>
                </a:solidFill>
              </a:rPr>
              <a:t>nghề</a:t>
            </a:r>
            <a:r>
              <a:rPr lang="en-US" sz="3200" b="1" smtClean="0">
                <a:solidFill>
                  <a:schemeClr val="bg1"/>
                </a:solidFill>
              </a:rPr>
              <a:t> </a:t>
            </a:r>
            <a:r>
              <a:rPr lang="en-US" sz="3200" b="1" err="1" smtClean="0">
                <a:solidFill>
                  <a:schemeClr val="bg1"/>
                </a:solidFill>
              </a:rPr>
              <a:t>trọng</a:t>
            </a:r>
            <a:r>
              <a:rPr lang="en-US" sz="3200" b="1" smtClean="0">
                <a:solidFill>
                  <a:schemeClr val="bg1"/>
                </a:solidFill>
              </a:rPr>
              <a:t> </a:t>
            </a:r>
            <a:r>
              <a:rPr lang="en-US" sz="3200" b="1" err="1" smtClean="0">
                <a:solidFill>
                  <a:schemeClr val="bg1"/>
                </a:solidFill>
              </a:rPr>
              <a:t>điểm</a:t>
            </a:r>
            <a:r>
              <a:rPr lang="en-US" sz="3200" b="1" smtClean="0">
                <a:solidFill>
                  <a:schemeClr val="bg1"/>
                </a:solidFill>
              </a:rPr>
              <a:t> </a:t>
            </a:r>
            <a:r>
              <a:rPr lang="en-US" sz="3200" b="1" err="1" smtClean="0">
                <a:solidFill>
                  <a:schemeClr val="bg1"/>
                </a:solidFill>
              </a:rPr>
              <a:t>với</a:t>
            </a:r>
            <a:r>
              <a:rPr lang="en-US" sz="3200" b="1" smtClean="0">
                <a:solidFill>
                  <a:schemeClr val="bg1"/>
                </a:solidFill>
              </a:rPr>
              <a:t> </a:t>
            </a:r>
            <a:r>
              <a:rPr lang="en-US" sz="3200" b="1" err="1" smtClean="0">
                <a:solidFill>
                  <a:schemeClr val="bg1"/>
                </a:solidFill>
              </a:rPr>
              <a:t>các</a:t>
            </a:r>
            <a:r>
              <a:rPr lang="en-US" sz="3200" b="1" smtClean="0">
                <a:solidFill>
                  <a:schemeClr val="bg1"/>
                </a:solidFill>
              </a:rPr>
              <a:t> </a:t>
            </a:r>
            <a:r>
              <a:rPr lang="en-US" sz="3200" b="1" err="1" smtClean="0">
                <a:solidFill>
                  <a:schemeClr val="bg1"/>
                </a:solidFill>
              </a:rPr>
              <a:t>cấp</a:t>
            </a:r>
            <a:r>
              <a:rPr lang="en-US" sz="3200" b="1" smtClean="0">
                <a:solidFill>
                  <a:schemeClr val="bg1"/>
                </a:solidFill>
              </a:rPr>
              <a:t> </a:t>
            </a:r>
            <a:r>
              <a:rPr lang="en-US" sz="3200" b="1" err="1" smtClean="0">
                <a:solidFill>
                  <a:schemeClr val="bg1"/>
                </a:solidFill>
              </a:rPr>
              <a:t>độ</a:t>
            </a:r>
            <a:r>
              <a:rPr lang="en-US" sz="3200" b="1" smtClean="0">
                <a:solidFill>
                  <a:schemeClr val="bg1"/>
                </a:solidFill>
              </a:rPr>
              <a:t> </a:t>
            </a:r>
            <a:r>
              <a:rPr lang="en-US" sz="3200" b="1" err="1" smtClean="0">
                <a:solidFill>
                  <a:schemeClr val="bg1"/>
                </a:solidFill>
              </a:rPr>
              <a:t>quốc</a:t>
            </a:r>
            <a:r>
              <a:rPr lang="en-US" sz="3200" b="1" smtClean="0">
                <a:solidFill>
                  <a:schemeClr val="bg1"/>
                </a:solidFill>
              </a:rPr>
              <a:t> </a:t>
            </a:r>
            <a:r>
              <a:rPr lang="en-US" sz="3200" b="1" err="1" smtClean="0">
                <a:solidFill>
                  <a:schemeClr val="bg1"/>
                </a:solidFill>
              </a:rPr>
              <a:t>tế</a:t>
            </a:r>
            <a:r>
              <a:rPr lang="en-US" sz="3200" b="1" smtClean="0">
                <a:solidFill>
                  <a:schemeClr val="bg1"/>
                </a:solidFill>
              </a:rPr>
              <a:t>, </a:t>
            </a:r>
            <a:r>
              <a:rPr lang="en-US" sz="3200" b="1" err="1" smtClean="0">
                <a:solidFill>
                  <a:schemeClr val="bg1"/>
                </a:solidFill>
              </a:rPr>
              <a:t>khu</a:t>
            </a:r>
            <a:r>
              <a:rPr lang="en-US" sz="3200" b="1" smtClean="0">
                <a:solidFill>
                  <a:schemeClr val="bg1"/>
                </a:solidFill>
              </a:rPr>
              <a:t> </a:t>
            </a:r>
            <a:r>
              <a:rPr lang="en-US" sz="3200" b="1" err="1" smtClean="0">
                <a:solidFill>
                  <a:schemeClr val="bg1"/>
                </a:solidFill>
              </a:rPr>
              <a:t>vực</a:t>
            </a:r>
            <a:r>
              <a:rPr lang="en-US" sz="3200" b="1" smtClean="0">
                <a:solidFill>
                  <a:schemeClr val="bg1"/>
                </a:solidFill>
              </a:rPr>
              <a:t>, </a:t>
            </a:r>
            <a:r>
              <a:rPr lang="en-US" sz="3200" b="1" err="1" smtClean="0">
                <a:solidFill>
                  <a:schemeClr val="bg1"/>
                </a:solidFill>
              </a:rPr>
              <a:t>quốc</a:t>
            </a:r>
            <a:r>
              <a:rPr lang="en-US" sz="3200" b="1" smtClean="0">
                <a:solidFill>
                  <a:schemeClr val="bg1"/>
                </a:solidFill>
              </a:rPr>
              <a:t> </a:t>
            </a:r>
            <a:r>
              <a:rPr lang="en-US" sz="3200" b="1" err="1" smtClean="0">
                <a:solidFill>
                  <a:schemeClr val="bg1"/>
                </a:solidFill>
              </a:rPr>
              <a:t>gia</a:t>
            </a:r>
            <a:r>
              <a:rPr lang="en-US" sz="3200" b="1" smtClean="0">
                <a:solidFill>
                  <a:schemeClr val="bg1"/>
                </a:solidFill>
              </a:rPr>
              <a:t> </a:t>
            </a:r>
            <a:r>
              <a:rPr lang="en-US" sz="3200" b="1" err="1" smtClean="0">
                <a:solidFill>
                  <a:schemeClr val="bg1"/>
                </a:solidFill>
              </a:rPr>
              <a:t>và</a:t>
            </a:r>
            <a:r>
              <a:rPr lang="en-US" sz="3200" b="1" smtClean="0">
                <a:solidFill>
                  <a:schemeClr val="bg1"/>
                </a:solidFill>
              </a:rPr>
              <a:t> </a:t>
            </a:r>
            <a:r>
              <a:rPr lang="en-US" sz="3200" b="1" err="1" smtClean="0">
                <a:solidFill>
                  <a:schemeClr val="bg1"/>
                </a:solidFill>
              </a:rPr>
              <a:t>là</a:t>
            </a:r>
            <a:r>
              <a:rPr lang="en-US" sz="3200" b="1" smtClean="0">
                <a:solidFill>
                  <a:schemeClr val="bg1"/>
                </a:solidFill>
              </a:rPr>
              <a:t> </a:t>
            </a:r>
            <a:r>
              <a:rPr lang="en-US" sz="3200" b="1" err="1" smtClean="0">
                <a:solidFill>
                  <a:schemeClr val="bg1"/>
                </a:solidFill>
              </a:rPr>
              <a:t>Trường</a:t>
            </a:r>
            <a:r>
              <a:rPr lang="en-US" sz="3200" b="1" smtClean="0">
                <a:solidFill>
                  <a:schemeClr val="bg1"/>
                </a:solidFill>
              </a:rPr>
              <a:t> </a:t>
            </a:r>
            <a:r>
              <a:rPr lang="en-US" sz="3200" b="1" err="1" smtClean="0">
                <a:solidFill>
                  <a:schemeClr val="bg1"/>
                </a:solidFill>
              </a:rPr>
              <a:t>đào</a:t>
            </a:r>
            <a:r>
              <a:rPr lang="en-US" sz="3200" b="1" smtClean="0">
                <a:solidFill>
                  <a:schemeClr val="bg1"/>
                </a:solidFill>
              </a:rPr>
              <a:t> </a:t>
            </a:r>
            <a:r>
              <a:rPr lang="en-US" sz="3200" b="1" err="1" smtClean="0">
                <a:solidFill>
                  <a:schemeClr val="bg1"/>
                </a:solidFill>
              </a:rPr>
              <a:t>tạo</a:t>
            </a:r>
            <a:r>
              <a:rPr lang="en-US" sz="3200" b="1" smtClean="0">
                <a:solidFill>
                  <a:schemeClr val="bg1"/>
                </a:solidFill>
              </a:rPr>
              <a:t> </a:t>
            </a:r>
            <a:r>
              <a:rPr lang="en-US" sz="3200" b="1" err="1" smtClean="0">
                <a:solidFill>
                  <a:schemeClr val="bg1"/>
                </a:solidFill>
              </a:rPr>
              <a:t>ngành</a:t>
            </a:r>
            <a:r>
              <a:rPr lang="en-US" sz="3200" b="1" smtClean="0">
                <a:solidFill>
                  <a:schemeClr val="bg1"/>
                </a:solidFill>
              </a:rPr>
              <a:t> </a:t>
            </a:r>
            <a:r>
              <a:rPr lang="en-US" sz="3200" b="1" err="1" smtClean="0">
                <a:solidFill>
                  <a:schemeClr val="bg1"/>
                </a:solidFill>
              </a:rPr>
              <a:t>mũi</a:t>
            </a:r>
            <a:r>
              <a:rPr lang="en-US" sz="3200" b="1" smtClean="0">
                <a:solidFill>
                  <a:schemeClr val="bg1"/>
                </a:solidFill>
              </a:rPr>
              <a:t> </a:t>
            </a:r>
            <a:r>
              <a:rPr lang="en-US" sz="3200" b="1" err="1" smtClean="0">
                <a:solidFill>
                  <a:schemeClr val="bg1"/>
                </a:solidFill>
              </a:rPr>
              <a:t>nhọn</a:t>
            </a:r>
            <a:r>
              <a:rPr lang="en-US" sz="3200" b="1" smtClean="0">
                <a:solidFill>
                  <a:schemeClr val="bg1"/>
                </a:solidFill>
              </a:rPr>
              <a:t> </a:t>
            </a:r>
            <a:r>
              <a:rPr lang="en-US" sz="3200" b="1" err="1" smtClean="0">
                <a:solidFill>
                  <a:schemeClr val="bg1"/>
                </a:solidFill>
              </a:rPr>
              <a:t>của</a:t>
            </a:r>
            <a:r>
              <a:rPr lang="en-US" sz="3200" b="1" smtClean="0">
                <a:solidFill>
                  <a:schemeClr val="bg1"/>
                </a:solidFill>
              </a:rPr>
              <a:t> </a:t>
            </a:r>
            <a:r>
              <a:rPr lang="en-US" sz="3200" b="1" err="1" smtClean="0">
                <a:solidFill>
                  <a:schemeClr val="bg1"/>
                </a:solidFill>
              </a:rPr>
              <a:t>Thành</a:t>
            </a:r>
            <a:r>
              <a:rPr lang="en-US" sz="3200" b="1" smtClean="0">
                <a:solidFill>
                  <a:schemeClr val="bg1"/>
                </a:solidFill>
              </a:rPr>
              <a:t> </a:t>
            </a:r>
            <a:r>
              <a:rPr lang="en-US" sz="3200" b="1" err="1" smtClean="0">
                <a:solidFill>
                  <a:schemeClr val="bg1"/>
                </a:solidFill>
              </a:rPr>
              <a:t>phố</a:t>
            </a:r>
            <a:r>
              <a:rPr lang="en-US" sz="3200" b="1" smtClean="0">
                <a:solidFill>
                  <a:schemeClr val="bg1"/>
                </a:solidFill>
              </a:rPr>
              <a:t> </a:t>
            </a:r>
            <a:r>
              <a:rPr lang="en-US" sz="3200" b="1" err="1" smtClean="0">
                <a:solidFill>
                  <a:schemeClr val="bg1"/>
                </a:solidFill>
              </a:rPr>
              <a:t>giai</a:t>
            </a:r>
            <a:r>
              <a:rPr lang="en-US" sz="3200" b="1" smtClean="0">
                <a:solidFill>
                  <a:schemeClr val="bg1"/>
                </a:solidFill>
              </a:rPr>
              <a:t> </a:t>
            </a:r>
            <a:r>
              <a:rPr lang="en-US" sz="3200" b="1" err="1" smtClean="0">
                <a:solidFill>
                  <a:schemeClr val="bg1"/>
                </a:solidFill>
              </a:rPr>
              <a:t>đoạn</a:t>
            </a:r>
            <a:r>
              <a:rPr lang="en-US" sz="3200" b="1" smtClean="0">
                <a:solidFill>
                  <a:schemeClr val="bg1"/>
                </a:solidFill>
              </a:rPr>
              <a:t> 2016 – 2020</a:t>
            </a:r>
          </a:p>
          <a:p>
            <a:pPr lvl="0" algn="just" defTabSz="457200">
              <a:spcBef>
                <a:spcPts val="300"/>
              </a:spcBef>
              <a:spcAft>
                <a:spcPts val="300"/>
              </a:spcAft>
            </a:pPr>
            <a:r>
              <a:rPr lang="en-US" sz="3200" b="1" smtClean="0">
                <a:solidFill>
                  <a:schemeClr val="bg1"/>
                </a:solidFill>
              </a:rPr>
              <a:t>	</a:t>
            </a:r>
            <a:r>
              <a:rPr lang="en-US" sz="3200" b="1" err="1" smtClean="0">
                <a:solidFill>
                  <a:schemeClr val="bg1"/>
                </a:solidFill>
              </a:rPr>
              <a:t>Đào</a:t>
            </a:r>
            <a:r>
              <a:rPr lang="en-US" sz="3200" b="1" smtClean="0">
                <a:solidFill>
                  <a:schemeClr val="bg1"/>
                </a:solidFill>
              </a:rPr>
              <a:t> </a:t>
            </a:r>
            <a:r>
              <a:rPr lang="en-US" sz="3200" b="1" err="1" smtClean="0">
                <a:solidFill>
                  <a:schemeClr val="bg1"/>
                </a:solidFill>
              </a:rPr>
              <a:t>tạo</a:t>
            </a:r>
            <a:r>
              <a:rPr lang="en-US" sz="3200" b="1" smtClean="0">
                <a:solidFill>
                  <a:schemeClr val="bg1"/>
                </a:solidFill>
              </a:rPr>
              <a:t> </a:t>
            </a:r>
            <a:r>
              <a:rPr lang="en-US" sz="3200" b="1" err="1" smtClean="0">
                <a:solidFill>
                  <a:schemeClr val="bg1"/>
                </a:solidFill>
              </a:rPr>
              <a:t>đa</a:t>
            </a:r>
            <a:r>
              <a:rPr lang="en-US" sz="3200" b="1" smtClean="0">
                <a:solidFill>
                  <a:schemeClr val="bg1"/>
                </a:solidFill>
              </a:rPr>
              <a:t> </a:t>
            </a:r>
            <a:r>
              <a:rPr lang="en-US" sz="3200" b="1" err="1" smtClean="0">
                <a:solidFill>
                  <a:schemeClr val="bg1"/>
                </a:solidFill>
              </a:rPr>
              <a:t>ngành</a:t>
            </a:r>
            <a:r>
              <a:rPr lang="en-US" sz="3200" b="1" smtClean="0">
                <a:solidFill>
                  <a:schemeClr val="bg1"/>
                </a:solidFill>
              </a:rPr>
              <a:t>, </a:t>
            </a:r>
            <a:r>
              <a:rPr lang="en-US" sz="3200" b="1" err="1" smtClean="0">
                <a:solidFill>
                  <a:schemeClr val="bg1"/>
                </a:solidFill>
              </a:rPr>
              <a:t>đa</a:t>
            </a:r>
            <a:r>
              <a:rPr lang="en-US" sz="3200" b="1" smtClean="0">
                <a:solidFill>
                  <a:schemeClr val="bg1"/>
                </a:solidFill>
              </a:rPr>
              <a:t> </a:t>
            </a:r>
            <a:r>
              <a:rPr lang="en-US" sz="3200" b="1" err="1" smtClean="0">
                <a:solidFill>
                  <a:schemeClr val="bg1"/>
                </a:solidFill>
              </a:rPr>
              <a:t>nghề</a:t>
            </a:r>
            <a:r>
              <a:rPr lang="en-US" sz="3200" b="1" smtClean="0">
                <a:solidFill>
                  <a:schemeClr val="bg1"/>
                </a:solidFill>
              </a:rPr>
              <a:t> </a:t>
            </a:r>
            <a:r>
              <a:rPr lang="en-US" sz="3200" b="1" err="1" smtClean="0">
                <a:solidFill>
                  <a:schemeClr val="bg1"/>
                </a:solidFill>
              </a:rPr>
              <a:t>trong</a:t>
            </a:r>
            <a:r>
              <a:rPr lang="en-US" sz="3200" b="1" smtClean="0">
                <a:solidFill>
                  <a:schemeClr val="bg1"/>
                </a:solidFill>
              </a:rPr>
              <a:t> </a:t>
            </a:r>
            <a:r>
              <a:rPr lang="en-US" sz="3200" b="1" err="1" smtClean="0">
                <a:solidFill>
                  <a:schemeClr val="bg1"/>
                </a:solidFill>
              </a:rPr>
              <a:t>các</a:t>
            </a:r>
            <a:r>
              <a:rPr lang="en-US" sz="3200" b="1" smtClean="0">
                <a:solidFill>
                  <a:schemeClr val="bg1"/>
                </a:solidFill>
              </a:rPr>
              <a:t> </a:t>
            </a:r>
            <a:r>
              <a:rPr lang="en-US" sz="3200" b="1" err="1" smtClean="0">
                <a:solidFill>
                  <a:schemeClr val="bg1"/>
                </a:solidFill>
              </a:rPr>
              <a:t>lĩnh</a:t>
            </a:r>
            <a:r>
              <a:rPr lang="en-US" sz="3200" b="1" smtClean="0">
                <a:solidFill>
                  <a:schemeClr val="bg1"/>
                </a:solidFill>
              </a:rPr>
              <a:t> </a:t>
            </a:r>
            <a:r>
              <a:rPr lang="en-US" sz="3200" b="1" err="1" smtClean="0">
                <a:solidFill>
                  <a:schemeClr val="bg1"/>
                </a:solidFill>
              </a:rPr>
              <a:t>vực</a:t>
            </a:r>
            <a:r>
              <a:rPr lang="en-US" sz="3200" b="1" smtClean="0">
                <a:solidFill>
                  <a:schemeClr val="bg1"/>
                </a:solidFill>
              </a:rPr>
              <a:t>: </a:t>
            </a:r>
            <a:r>
              <a:rPr lang="en-US" sz="3200" b="1" err="1" smtClean="0">
                <a:solidFill>
                  <a:schemeClr val="bg1"/>
                </a:solidFill>
              </a:rPr>
              <a:t>Công</a:t>
            </a:r>
            <a:r>
              <a:rPr lang="en-US" sz="3200" b="1" smtClean="0">
                <a:solidFill>
                  <a:schemeClr val="bg1"/>
                </a:solidFill>
              </a:rPr>
              <a:t> </a:t>
            </a:r>
            <a:r>
              <a:rPr lang="en-US" sz="3200" b="1" err="1" smtClean="0">
                <a:solidFill>
                  <a:schemeClr val="bg1"/>
                </a:solidFill>
              </a:rPr>
              <a:t>nghệ</a:t>
            </a:r>
            <a:r>
              <a:rPr lang="en-US" sz="3200" b="1" smtClean="0">
                <a:solidFill>
                  <a:schemeClr val="bg1"/>
                </a:solidFill>
              </a:rPr>
              <a:t>, </a:t>
            </a:r>
            <a:r>
              <a:rPr lang="en-US" sz="3200" b="1" err="1" smtClean="0">
                <a:solidFill>
                  <a:schemeClr val="bg1"/>
                </a:solidFill>
              </a:rPr>
              <a:t>Kỹ</a:t>
            </a:r>
            <a:r>
              <a:rPr lang="en-US" sz="3200" b="1" smtClean="0">
                <a:solidFill>
                  <a:schemeClr val="bg1"/>
                </a:solidFill>
              </a:rPr>
              <a:t> </a:t>
            </a:r>
            <a:r>
              <a:rPr lang="en-US" sz="3200" b="1" err="1" smtClean="0">
                <a:solidFill>
                  <a:schemeClr val="bg1"/>
                </a:solidFill>
              </a:rPr>
              <a:t>thuật</a:t>
            </a:r>
            <a:r>
              <a:rPr lang="en-US" sz="3200" b="1" smtClean="0">
                <a:solidFill>
                  <a:schemeClr val="bg1"/>
                </a:solidFill>
              </a:rPr>
              <a:t>, </a:t>
            </a:r>
            <a:r>
              <a:rPr lang="en-US" sz="3200" b="1" err="1" smtClean="0">
                <a:solidFill>
                  <a:schemeClr val="bg1"/>
                </a:solidFill>
              </a:rPr>
              <a:t>Kinh</a:t>
            </a:r>
            <a:r>
              <a:rPr lang="en-US" sz="3200" b="1" smtClean="0">
                <a:solidFill>
                  <a:schemeClr val="bg1"/>
                </a:solidFill>
              </a:rPr>
              <a:t> </a:t>
            </a:r>
            <a:r>
              <a:rPr lang="en-US" sz="3200" b="1" err="1" smtClean="0">
                <a:solidFill>
                  <a:schemeClr val="bg1"/>
                </a:solidFill>
              </a:rPr>
              <a:t>tế</a:t>
            </a:r>
            <a:r>
              <a:rPr lang="en-US" sz="3200" b="1" smtClean="0">
                <a:solidFill>
                  <a:schemeClr val="bg1"/>
                </a:solidFill>
              </a:rPr>
              <a:t>, </a:t>
            </a:r>
            <a:r>
              <a:rPr lang="en-US" sz="3200" b="1" err="1" smtClean="0">
                <a:solidFill>
                  <a:schemeClr val="bg1"/>
                </a:solidFill>
              </a:rPr>
              <a:t>Tiếng</a:t>
            </a:r>
            <a:r>
              <a:rPr lang="en-US" sz="3200" b="1" smtClean="0">
                <a:solidFill>
                  <a:schemeClr val="bg1"/>
                </a:solidFill>
              </a:rPr>
              <a:t> </a:t>
            </a:r>
            <a:r>
              <a:rPr lang="en-US" sz="3200" b="1" err="1" smtClean="0">
                <a:solidFill>
                  <a:schemeClr val="bg1"/>
                </a:solidFill>
              </a:rPr>
              <a:t>Anh</a:t>
            </a:r>
            <a:r>
              <a:rPr lang="en-US" sz="2200" b="1" smtClean="0">
                <a:solidFill>
                  <a:schemeClr val="bg1"/>
                </a:solidFill>
              </a:rPr>
              <a:t> </a:t>
            </a:r>
            <a:endParaRPr lang="en-US" sz="2200" b="1" smtClean="0">
              <a:solidFill>
                <a:schemeClr val="bg1"/>
              </a:solidFill>
            </a:endParaRPr>
          </a:p>
          <a:p>
            <a:pPr lvl="0" algn="just" defTabSz="457200">
              <a:spcBef>
                <a:spcPts val="300"/>
              </a:spcBef>
              <a:spcAft>
                <a:spcPts val="300"/>
              </a:spcAft>
            </a:pPr>
            <a:r>
              <a:rPr lang="en-US" sz="2200" b="1" smtClean="0">
                <a:solidFill>
                  <a:schemeClr val="bg1"/>
                </a:solidFill>
              </a:rPr>
              <a:t>	</a:t>
            </a:r>
            <a:endParaRPr lang="en-US" sz="2200" b="1">
              <a:solidFill>
                <a:schemeClr val="bg1"/>
              </a:solidFill>
            </a:endParaRPr>
          </a:p>
        </p:txBody>
      </p:sp>
    </p:spTree>
    <p:extLst>
      <p:ext uri="{BB962C8B-B14F-4D97-AF65-F5344CB8AC3E}">
        <p14:creationId xmlns:p14="http://schemas.microsoft.com/office/powerpoint/2010/main" val="3803232279"/>
      </p:ext>
    </p:extLst>
  </p:cSld>
  <p:clrMapOvr>
    <a:masterClrMapping/>
  </p:clrMapOvr>
  <p:transition spd="slow">
    <p:wip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314856" y="228601"/>
            <a:ext cx="7133637" cy="51223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smtClean="0">
                <a:solidFill>
                  <a:srgbClr val="FF0000"/>
                </a:solidFill>
              </a:rPr>
              <a:t>CHỨC NĂNG, NHIỆM VỤ ĐƯỢC GIAO</a:t>
            </a:r>
            <a:endParaRPr lang="en-US" sz="2000">
              <a:solidFill>
                <a:srgbClr val="FF0000"/>
              </a:solidFill>
            </a:endParaRPr>
          </a:p>
        </p:txBody>
      </p:sp>
      <p:cxnSp>
        <p:nvCxnSpPr>
          <p:cNvPr id="13" name="Elbow Connector 12"/>
          <p:cNvCxnSpPr/>
          <p:nvPr/>
        </p:nvCxnSpPr>
        <p:spPr>
          <a:xfrm flipV="1">
            <a:off x="1314856" y="152400"/>
            <a:ext cx="1506057" cy="512233"/>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7077162" y="372533"/>
            <a:ext cx="1571538" cy="465667"/>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266700" y="1066800"/>
            <a:ext cx="8610600" cy="5632311"/>
          </a:xfrm>
          <a:prstGeom prst="rect">
            <a:avLst/>
          </a:prstGeom>
          <a:ln/>
          <a:effectLst>
            <a:outerShdw blurRad="40000" dist="23000" dir="5400000" rotWithShape="0">
              <a:srgbClr val="000000">
                <a:alpha val="35000"/>
              </a:srgbClr>
            </a:outerShdw>
            <a:softEdge rad="63500"/>
          </a:effectLst>
        </p:spPr>
        <p:style>
          <a:lnRef idx="0">
            <a:schemeClr val="accent2"/>
          </a:lnRef>
          <a:fillRef idx="3">
            <a:schemeClr val="accent2"/>
          </a:fillRef>
          <a:effectRef idx="3">
            <a:schemeClr val="accent2"/>
          </a:effectRef>
          <a:fontRef idx="minor">
            <a:schemeClr val="lt1"/>
          </a:fontRef>
        </p:style>
        <p:txBody>
          <a:bodyPr wrap="square">
            <a:spAutoFit/>
          </a:bodyPr>
          <a:lstStyle/>
          <a:p>
            <a:pPr lvl="0" algn="just"/>
            <a:r>
              <a:rPr lang="en-US" sz="2400" b="1" smtClean="0">
                <a:solidFill>
                  <a:schemeClr val="bg1"/>
                </a:solidFill>
              </a:rPr>
              <a:t>	Đào </a:t>
            </a:r>
            <a:r>
              <a:rPr lang="en-US" sz="2400" b="1">
                <a:solidFill>
                  <a:schemeClr val="bg1"/>
                </a:solidFill>
              </a:rPr>
              <a:t>tạo nhân lực trình độ cao đẳng, trung cấp, sơ cấp có phẩm chất chính trị, đạo đức tốt, có kiến thức và kỹ năng nghề nghiệp phù hợp, có khả năng hợp tác trong hoạt động nghề nghiệp, tự tạo được việc làm cho bản thân và xã hội.</a:t>
            </a:r>
          </a:p>
          <a:p>
            <a:pPr lvl="0" algn="just"/>
            <a:r>
              <a:rPr lang="en-US" sz="2400" b="1" smtClean="0">
                <a:solidFill>
                  <a:schemeClr val="bg1"/>
                </a:solidFill>
              </a:rPr>
              <a:t>	Thực </a:t>
            </a:r>
            <a:r>
              <a:rPr lang="en-US" sz="2400" b="1">
                <a:solidFill>
                  <a:schemeClr val="bg1"/>
                </a:solidFill>
              </a:rPr>
              <a:t>hiện dân chủ, bình đẳng, công khai trong việc bố trí và thực hiện các nhiệm vụ đào tạo, khoa học, công nghệ và hoạt động tài chính; quản lý cán bộ, giảng viên, nhân viên; xây dựng đội ngũ giảng viên của trường đủ về số lượng, đảm bảo yêu cầu về chất lượng, cân đối về cơ cấu trình độ, cơ cấu ngành nghề theo quy định của Bộ Lao động-Thương binh và Xã hội.</a:t>
            </a:r>
          </a:p>
          <a:p>
            <a:pPr lvl="0" algn="just"/>
            <a:r>
              <a:rPr lang="en-US" sz="2400" b="1" smtClean="0">
                <a:solidFill>
                  <a:schemeClr val="bg1"/>
                </a:solidFill>
              </a:rPr>
              <a:t>	Tổ </a:t>
            </a:r>
            <a:r>
              <a:rPr lang="en-US" sz="2400" b="1">
                <a:solidFill>
                  <a:schemeClr val="bg1"/>
                </a:solidFill>
              </a:rPr>
              <a:t>chức tuyển sinh, đào tạo, kiểm định chất lượng giáo dục, khoa học công nghệ; quản lý, sử dụng đất đai cơ sở vật chất, trang thiết bị tài sản và các nhiệm vụ khác theo quy định của pháp luật. </a:t>
            </a:r>
          </a:p>
          <a:p>
            <a:pPr lvl="0" algn="just"/>
            <a:r>
              <a:rPr lang="en-US" sz="2400" b="1" smtClean="0">
                <a:solidFill>
                  <a:schemeClr val="bg1"/>
                </a:solidFill>
              </a:rPr>
              <a:t>	Giữ </a:t>
            </a:r>
            <a:r>
              <a:rPr lang="en-US" sz="2400" b="1">
                <a:solidFill>
                  <a:schemeClr val="bg1"/>
                </a:solidFill>
              </a:rPr>
              <a:t>gìn và phát triển những di sản văn hoá dân tộc.</a:t>
            </a:r>
          </a:p>
        </p:txBody>
      </p:sp>
    </p:spTree>
    <p:extLst>
      <p:ext uri="{BB962C8B-B14F-4D97-AF65-F5344CB8AC3E}">
        <p14:creationId xmlns:p14="http://schemas.microsoft.com/office/powerpoint/2010/main" val="1756088552"/>
      </p:ext>
    </p:extLst>
  </p:cSld>
  <p:clrMapOvr>
    <a:masterClrMapping/>
  </p:clrMapOvr>
  <p:transition spd="slow">
    <p:wip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232766" y="228602"/>
            <a:ext cx="7593807"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smtClean="0">
                <a:solidFill>
                  <a:srgbClr val="FF0000"/>
                </a:solidFill>
              </a:rPr>
              <a:t>II. THÀNH TÍCH ĐẠT ĐƯỢC</a:t>
            </a:r>
            <a:endParaRPr lang="en-US" sz="2800">
              <a:solidFill>
                <a:srgbClr val="FF0000"/>
              </a:solidFill>
            </a:endParaRPr>
          </a:p>
        </p:txBody>
      </p:sp>
      <p:cxnSp>
        <p:nvCxnSpPr>
          <p:cNvPr id="13" name="Elbow Connector 12"/>
          <p:cNvCxnSpPr/>
          <p:nvPr/>
        </p:nvCxnSpPr>
        <p:spPr>
          <a:xfrm flipV="1">
            <a:off x="1232766" y="228600"/>
            <a:ext cx="1577684"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7269121" y="368300"/>
            <a:ext cx="1646279"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2951" y="1828800"/>
            <a:ext cx="4067244" cy="3505200"/>
          </a:xfrm>
          <a:prstGeom prst="rect">
            <a:avLst/>
          </a:prstGeom>
          <a:ln>
            <a:noFill/>
          </a:ln>
          <a:effectLst>
            <a:outerShdw blurRad="190500" algn="tl" rotWithShape="0">
              <a:srgbClr val="000000">
                <a:alpha val="70000"/>
              </a:srgbClr>
            </a:outerShdw>
          </a:effectLst>
        </p:spPr>
      </p:pic>
      <p:pic>
        <p:nvPicPr>
          <p:cNvPr id="3075" name="Picture 3" descr="D:\Hình tổng hợp\2016-2017\Hinh Nha Truong 2016\HINH NHA TRUONG\CHAT LUONG\11 (23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63816" y="1828800"/>
            <a:ext cx="4151584" cy="35052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903982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3075"/>
                                        </p:tgtEl>
                                        <p:attrNameLst>
                                          <p:attrName>style.visibility</p:attrName>
                                        </p:attrNameLst>
                                      </p:cBhvr>
                                      <p:to>
                                        <p:strVal val="visible"/>
                                      </p:to>
                                    </p:set>
                                    <p:animEffect transition="in" filter="wipe(left)">
                                      <p:cBhvr>
                                        <p:cTn id="11" dur="500"/>
                                        <p:tgtEl>
                                          <p:spTgt spid="30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219200" y="115007"/>
            <a:ext cx="5973327"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3200" b="1" smtClean="0">
                <a:solidFill>
                  <a:srgbClr val="FF0000"/>
                </a:solidFill>
              </a:rPr>
              <a:t>1. CÔNG TÁC ĐÀO TẠO</a:t>
            </a:r>
            <a:endParaRPr lang="en-US" sz="3200">
              <a:solidFill>
                <a:srgbClr val="FF0000"/>
              </a:solidFill>
            </a:endParaRPr>
          </a:p>
        </p:txBody>
      </p:sp>
      <p:cxnSp>
        <p:nvCxnSpPr>
          <p:cNvPr id="13" name="Elbow Connector 12"/>
          <p:cNvCxnSpPr/>
          <p:nvPr/>
        </p:nvCxnSpPr>
        <p:spPr>
          <a:xfrm flipV="1">
            <a:off x="1219200" y="121356"/>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5562600" y="149931"/>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2" name="Text Placeholder 1"/>
          <p:cNvSpPr>
            <a:spLocks noGrp="1"/>
          </p:cNvSpPr>
          <p:nvPr>
            <p:ph type="body" sz="quarter" idx="10"/>
          </p:nvPr>
        </p:nvSpPr>
        <p:spPr>
          <a:xfrm>
            <a:off x="76200" y="1447800"/>
            <a:ext cx="8915400" cy="4495800"/>
          </a:xfrm>
        </p:spPr>
        <p:txBody>
          <a:bodyPr/>
          <a:lstStyle/>
          <a:p>
            <a:pPr marL="0" indent="342900" algn="just"/>
            <a:r>
              <a:rPr lang="en-US" sz="3200" err="1"/>
              <a:t>Hàng</a:t>
            </a:r>
            <a:r>
              <a:rPr lang="en-US" sz="3200"/>
              <a:t> </a:t>
            </a:r>
            <a:r>
              <a:rPr lang="en-US" sz="3200" err="1"/>
              <a:t>năm</a:t>
            </a:r>
            <a:r>
              <a:rPr lang="en-US" sz="3200"/>
              <a:t>, </a:t>
            </a:r>
            <a:r>
              <a:rPr lang="en-US" sz="3200" err="1" smtClean="0"/>
              <a:t>Trường</a:t>
            </a:r>
            <a:r>
              <a:rPr lang="en-US" sz="3200" smtClean="0"/>
              <a:t> </a:t>
            </a:r>
            <a:r>
              <a:rPr lang="en-US" sz="3200" err="1" smtClean="0"/>
              <a:t>liên</a:t>
            </a:r>
            <a:r>
              <a:rPr lang="en-US" sz="3200" smtClean="0"/>
              <a:t> </a:t>
            </a:r>
            <a:r>
              <a:rPr lang="en-US" sz="3200" err="1"/>
              <a:t>hệ</a:t>
            </a:r>
            <a:r>
              <a:rPr lang="en-US" sz="3200"/>
              <a:t> </a:t>
            </a:r>
            <a:r>
              <a:rPr lang="en-US" sz="3200" err="1" smtClean="0"/>
              <a:t>trên</a:t>
            </a:r>
            <a:r>
              <a:rPr lang="en-US" sz="3200" smtClean="0"/>
              <a:t> </a:t>
            </a:r>
            <a:r>
              <a:rPr lang="en-US" sz="3200"/>
              <a:t>900 </a:t>
            </a:r>
            <a:r>
              <a:rPr lang="en-US" sz="3200" err="1"/>
              <a:t>trường</a:t>
            </a:r>
            <a:r>
              <a:rPr lang="en-US" sz="3200"/>
              <a:t> THCS, THPT </a:t>
            </a:r>
            <a:r>
              <a:rPr lang="en-US" sz="3200" err="1"/>
              <a:t>trên</a:t>
            </a:r>
            <a:r>
              <a:rPr lang="en-US" sz="3200"/>
              <a:t> </a:t>
            </a:r>
            <a:r>
              <a:rPr lang="en-US" sz="3200" err="1"/>
              <a:t>địa</a:t>
            </a:r>
            <a:r>
              <a:rPr lang="en-US" sz="3200"/>
              <a:t> </a:t>
            </a:r>
            <a:r>
              <a:rPr lang="en-US" sz="3200" err="1"/>
              <a:t>bàn</a:t>
            </a:r>
            <a:r>
              <a:rPr lang="en-US" sz="3200"/>
              <a:t> </a:t>
            </a:r>
            <a:r>
              <a:rPr lang="en-US" sz="3200" err="1"/>
              <a:t>Thành</a:t>
            </a:r>
            <a:r>
              <a:rPr lang="en-US" sz="3200"/>
              <a:t> </a:t>
            </a:r>
            <a:r>
              <a:rPr lang="en-US" sz="3200" err="1"/>
              <a:t>phố</a:t>
            </a:r>
            <a:r>
              <a:rPr lang="en-US" sz="3200"/>
              <a:t> </a:t>
            </a:r>
            <a:r>
              <a:rPr lang="en-US" sz="3200" err="1"/>
              <a:t>Hồ</a:t>
            </a:r>
            <a:r>
              <a:rPr lang="en-US" sz="3200"/>
              <a:t> </a:t>
            </a:r>
            <a:r>
              <a:rPr lang="en-US" sz="3200" err="1"/>
              <a:t>Chí</a:t>
            </a:r>
            <a:r>
              <a:rPr lang="en-US" sz="3200"/>
              <a:t> Minh </a:t>
            </a:r>
            <a:r>
              <a:rPr lang="en-US" sz="3200" err="1"/>
              <a:t>và</a:t>
            </a:r>
            <a:r>
              <a:rPr lang="en-US" sz="3200"/>
              <a:t> 29 </a:t>
            </a:r>
            <a:r>
              <a:rPr lang="en-US" sz="3200" err="1"/>
              <a:t>tỉnh</a:t>
            </a:r>
            <a:r>
              <a:rPr lang="en-US" sz="3200"/>
              <a:t> </a:t>
            </a:r>
            <a:r>
              <a:rPr lang="en-US" sz="3200" err="1"/>
              <a:t>khu</a:t>
            </a:r>
            <a:r>
              <a:rPr lang="en-US" sz="3200"/>
              <a:t> </a:t>
            </a:r>
            <a:r>
              <a:rPr lang="en-US" sz="3200" err="1"/>
              <a:t>vực</a:t>
            </a:r>
            <a:r>
              <a:rPr lang="en-US" sz="3200"/>
              <a:t> </a:t>
            </a:r>
            <a:r>
              <a:rPr lang="en-US" sz="3200" err="1"/>
              <a:t>Miền</a:t>
            </a:r>
            <a:r>
              <a:rPr lang="en-US" sz="3200"/>
              <a:t> </a:t>
            </a:r>
            <a:r>
              <a:rPr lang="en-US" sz="3200" err="1"/>
              <a:t>trung</a:t>
            </a:r>
            <a:r>
              <a:rPr lang="en-US" sz="3200"/>
              <a:t>, </a:t>
            </a:r>
            <a:r>
              <a:rPr lang="en-US" sz="3200" err="1"/>
              <a:t>Tây</a:t>
            </a:r>
            <a:r>
              <a:rPr lang="en-US" sz="3200"/>
              <a:t> </a:t>
            </a:r>
            <a:r>
              <a:rPr lang="en-US" sz="3200" err="1"/>
              <a:t>nguyên</a:t>
            </a:r>
            <a:r>
              <a:rPr lang="en-US" sz="3200"/>
              <a:t>, </a:t>
            </a:r>
            <a:r>
              <a:rPr lang="en-US" sz="3200" err="1"/>
              <a:t>Miền</a:t>
            </a:r>
            <a:r>
              <a:rPr lang="en-US" sz="3200"/>
              <a:t> </a:t>
            </a:r>
            <a:r>
              <a:rPr lang="en-US" sz="3200" err="1" smtClean="0"/>
              <a:t>Tây</a:t>
            </a:r>
            <a:endParaRPr lang="en-US" sz="3200" smtClean="0"/>
          </a:p>
          <a:p>
            <a:pPr marL="0" lvl="0" indent="342900" algn="just"/>
            <a:r>
              <a:rPr lang="en-US" sz="3200" err="1" smtClean="0"/>
              <a:t>Năm</a:t>
            </a:r>
            <a:r>
              <a:rPr lang="en-US" sz="3200" smtClean="0"/>
              <a:t> </a:t>
            </a:r>
            <a:r>
              <a:rPr lang="en-US" sz="3200"/>
              <a:t>2017 </a:t>
            </a:r>
            <a:r>
              <a:rPr lang="es-MX" sz="3200"/>
              <a:t>– </a:t>
            </a:r>
            <a:r>
              <a:rPr lang="en-US" sz="3200"/>
              <a:t>2018: </a:t>
            </a:r>
            <a:r>
              <a:rPr lang="en-US" sz="3200" err="1"/>
              <a:t>Tuyển</a:t>
            </a:r>
            <a:r>
              <a:rPr lang="en-US" sz="3200"/>
              <a:t> </a:t>
            </a:r>
            <a:r>
              <a:rPr lang="en-US" sz="3200" err="1"/>
              <a:t>mới</a:t>
            </a:r>
            <a:r>
              <a:rPr lang="en-US" sz="3200"/>
              <a:t> 4.898/4800 </a:t>
            </a:r>
            <a:r>
              <a:rPr lang="en-US" sz="3200" err="1"/>
              <a:t>chỉ</a:t>
            </a:r>
            <a:r>
              <a:rPr lang="en-US" sz="3200"/>
              <a:t> </a:t>
            </a:r>
            <a:r>
              <a:rPr lang="en-US" sz="3200" err="1"/>
              <a:t>tiêu</a:t>
            </a:r>
            <a:r>
              <a:rPr lang="en-US" sz="3200"/>
              <a:t>, </a:t>
            </a:r>
            <a:r>
              <a:rPr lang="en-US" sz="3200" err="1"/>
              <a:t>đạt</a:t>
            </a:r>
            <a:r>
              <a:rPr lang="en-US" sz="3200"/>
              <a:t> 102%.  </a:t>
            </a:r>
          </a:p>
          <a:p>
            <a:pPr marL="0" lvl="0" indent="342900" algn="just"/>
            <a:r>
              <a:rPr lang="en-US" sz="3200"/>
              <a:t>So </a:t>
            </a:r>
            <a:r>
              <a:rPr lang="en-US" sz="3200" err="1"/>
              <a:t>với</a:t>
            </a:r>
            <a:r>
              <a:rPr lang="en-US" sz="3200"/>
              <a:t> </a:t>
            </a:r>
            <a:r>
              <a:rPr lang="en-US" sz="3200" err="1"/>
              <a:t>năm</a:t>
            </a:r>
            <a:r>
              <a:rPr lang="en-US" sz="3200"/>
              <a:t> 2016 </a:t>
            </a:r>
            <a:r>
              <a:rPr lang="es-MX" sz="3200"/>
              <a:t>– </a:t>
            </a:r>
            <a:r>
              <a:rPr lang="en-US" sz="3200"/>
              <a:t>2017 </a:t>
            </a:r>
            <a:r>
              <a:rPr lang="en-US" sz="3200" err="1">
                <a:solidFill>
                  <a:srgbClr val="FF0000"/>
                </a:solidFill>
              </a:rPr>
              <a:t>đạt</a:t>
            </a:r>
            <a:r>
              <a:rPr lang="en-US" sz="3200">
                <a:solidFill>
                  <a:srgbClr val="FF0000"/>
                </a:solidFill>
              </a:rPr>
              <a:t> </a:t>
            </a:r>
            <a:r>
              <a:rPr lang="en-US" sz="3200" err="1" smtClean="0">
                <a:solidFill>
                  <a:srgbClr val="FF0000"/>
                </a:solidFill>
              </a:rPr>
              <a:t>tỉ</a:t>
            </a:r>
            <a:r>
              <a:rPr lang="en-US" sz="3200" smtClean="0">
                <a:solidFill>
                  <a:srgbClr val="FF0000"/>
                </a:solidFill>
              </a:rPr>
              <a:t> </a:t>
            </a:r>
            <a:r>
              <a:rPr lang="en-US" sz="3200" err="1">
                <a:solidFill>
                  <a:srgbClr val="FF0000"/>
                </a:solidFill>
              </a:rPr>
              <a:t>lệ</a:t>
            </a:r>
            <a:r>
              <a:rPr lang="en-US" sz="3200">
                <a:solidFill>
                  <a:srgbClr val="FF0000"/>
                </a:solidFill>
              </a:rPr>
              <a:t> 125% </a:t>
            </a:r>
            <a:r>
              <a:rPr lang="en-US" sz="3200"/>
              <a:t>(</a:t>
            </a:r>
            <a:r>
              <a:rPr lang="en-US" sz="3200" err="1"/>
              <a:t>năm</a:t>
            </a:r>
            <a:r>
              <a:rPr lang="en-US" sz="3200"/>
              <a:t> 2016 </a:t>
            </a:r>
            <a:r>
              <a:rPr lang="es-MX" sz="3200"/>
              <a:t>– </a:t>
            </a:r>
            <a:r>
              <a:rPr lang="en-US" sz="3200"/>
              <a:t>2017, </a:t>
            </a:r>
            <a:r>
              <a:rPr lang="en-US" sz="3200" err="1"/>
              <a:t>tuyển</a:t>
            </a:r>
            <a:r>
              <a:rPr lang="en-US" sz="3200"/>
              <a:t> 3.924 HSSV) </a:t>
            </a:r>
            <a:r>
              <a:rPr lang="en-US" sz="3200" err="1"/>
              <a:t>và</a:t>
            </a:r>
            <a:r>
              <a:rPr lang="en-US" sz="3200"/>
              <a:t> </a:t>
            </a:r>
            <a:r>
              <a:rPr lang="en-US" sz="3200" err="1"/>
              <a:t>năm</a:t>
            </a:r>
            <a:r>
              <a:rPr lang="en-US" sz="3200"/>
              <a:t> 2015 </a:t>
            </a:r>
            <a:r>
              <a:rPr lang="es-MX" sz="3200"/>
              <a:t>– </a:t>
            </a:r>
            <a:r>
              <a:rPr lang="en-US" sz="3200"/>
              <a:t>2016 </a:t>
            </a:r>
            <a:r>
              <a:rPr lang="en-US" sz="3200" err="1">
                <a:solidFill>
                  <a:srgbClr val="FF0000"/>
                </a:solidFill>
              </a:rPr>
              <a:t>là</a:t>
            </a:r>
            <a:r>
              <a:rPr lang="en-US" sz="3200">
                <a:solidFill>
                  <a:srgbClr val="FF0000"/>
                </a:solidFill>
              </a:rPr>
              <a:t> 150% </a:t>
            </a:r>
            <a:r>
              <a:rPr lang="en-US" sz="3200"/>
              <a:t>(</a:t>
            </a:r>
            <a:r>
              <a:rPr lang="en-US" sz="3200" err="1"/>
              <a:t>năm</a:t>
            </a:r>
            <a:r>
              <a:rPr lang="en-US" sz="3200"/>
              <a:t> 2015 </a:t>
            </a:r>
            <a:r>
              <a:rPr lang="es-MX" sz="3200"/>
              <a:t>– </a:t>
            </a:r>
            <a:r>
              <a:rPr lang="en-US" sz="3200"/>
              <a:t>2016, </a:t>
            </a:r>
            <a:r>
              <a:rPr lang="en-US" sz="3200" err="1"/>
              <a:t>tuyển</a:t>
            </a:r>
            <a:r>
              <a:rPr lang="en-US" sz="3200"/>
              <a:t> 3.314 HSSV</a:t>
            </a:r>
            <a:r>
              <a:rPr lang="en-US" smtClean="0"/>
              <a:t>)</a:t>
            </a:r>
            <a:endParaRPr lang="en-US"/>
          </a:p>
        </p:txBody>
      </p:sp>
      <p:sp>
        <p:nvSpPr>
          <p:cNvPr id="4" name="Text Placeholder 3"/>
          <p:cNvSpPr>
            <a:spLocks noGrp="1"/>
          </p:cNvSpPr>
          <p:nvPr>
            <p:ph type="body" sz="quarter" idx="12"/>
          </p:nvPr>
        </p:nvSpPr>
        <p:spPr>
          <a:xfrm>
            <a:off x="152400" y="914400"/>
            <a:ext cx="7391400" cy="381000"/>
          </a:xfrm>
        </p:spPr>
        <p:txBody>
          <a:bodyPr/>
          <a:lstStyle/>
          <a:p>
            <a:pPr marL="57150" lvl="1" indent="0">
              <a:buNone/>
            </a:pPr>
            <a:r>
              <a:rPr lang="en-US" sz="2600" b="1" smtClean="0">
                <a:solidFill>
                  <a:srgbClr val="FF0000"/>
                </a:solidFill>
              </a:rPr>
              <a:t>1.1 Kết quả tuyển sinh</a:t>
            </a:r>
            <a:endParaRPr lang="en-US" sz="2600">
              <a:solidFill>
                <a:srgbClr val="FF0000"/>
              </a:solidFill>
            </a:endParaRPr>
          </a:p>
        </p:txBody>
      </p:sp>
    </p:spTree>
    <p:extLst>
      <p:ext uri="{BB962C8B-B14F-4D97-AF65-F5344CB8AC3E}">
        <p14:creationId xmlns:p14="http://schemas.microsoft.com/office/powerpoint/2010/main" val="108173023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219200" y="115007"/>
            <a:ext cx="5973327"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3200" b="1" smtClean="0">
                <a:solidFill>
                  <a:srgbClr val="FF0000"/>
                </a:solidFill>
              </a:rPr>
              <a:t>1. CÔNG TÁC ĐÀO TẠO</a:t>
            </a:r>
            <a:endParaRPr lang="en-US" sz="3200">
              <a:solidFill>
                <a:srgbClr val="FF0000"/>
              </a:solidFill>
            </a:endParaRPr>
          </a:p>
        </p:txBody>
      </p:sp>
      <p:cxnSp>
        <p:nvCxnSpPr>
          <p:cNvPr id="13" name="Elbow Connector 12"/>
          <p:cNvCxnSpPr/>
          <p:nvPr/>
        </p:nvCxnSpPr>
        <p:spPr>
          <a:xfrm flipV="1">
            <a:off x="1219200" y="121356"/>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5562600" y="149931"/>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graphicFrame>
        <p:nvGraphicFramePr>
          <p:cNvPr id="5" name="Table 4"/>
          <p:cNvGraphicFramePr>
            <a:graphicFrameLocks noGrp="1"/>
          </p:cNvGraphicFramePr>
          <p:nvPr>
            <p:extLst>
              <p:ext uri="{D42A27DB-BD31-4B8C-83A1-F6EECF244321}">
                <p14:modId xmlns:p14="http://schemas.microsoft.com/office/powerpoint/2010/main" val="3663812240"/>
              </p:ext>
            </p:extLst>
          </p:nvPr>
        </p:nvGraphicFramePr>
        <p:xfrm>
          <a:off x="152400" y="1295400"/>
          <a:ext cx="8772850" cy="5510660"/>
        </p:xfrm>
        <a:graphic>
          <a:graphicData uri="http://schemas.openxmlformats.org/drawingml/2006/table">
            <a:tbl>
              <a:tblPr firstRow="1" firstCol="1" bandRow="1">
                <a:tableStyleId>{5C22544A-7EE6-4342-B048-85BDC9FD1C3A}</a:tableStyleId>
              </a:tblPr>
              <a:tblGrid>
                <a:gridCol w="1981200"/>
                <a:gridCol w="3345624"/>
                <a:gridCol w="886160"/>
                <a:gridCol w="886160"/>
                <a:gridCol w="886160"/>
                <a:gridCol w="787546"/>
              </a:tblGrid>
              <a:tr h="650995">
                <a:tc rowSpan="2" gridSpan="2">
                  <a:txBody>
                    <a:bodyPr/>
                    <a:lstStyle/>
                    <a:p>
                      <a:pPr marL="0" marR="0" algn="ctr">
                        <a:lnSpc>
                          <a:spcPct val="115000"/>
                        </a:lnSpc>
                        <a:spcBef>
                          <a:spcPts val="0"/>
                        </a:spcBef>
                        <a:spcAft>
                          <a:spcPts val="0"/>
                        </a:spcAft>
                      </a:pPr>
                      <a:r>
                        <a:rPr lang="en-US" sz="1600" err="1">
                          <a:effectLst/>
                        </a:rPr>
                        <a:t>Kết</a:t>
                      </a:r>
                      <a:r>
                        <a:rPr lang="en-US" sz="1600">
                          <a:effectLst/>
                        </a:rPr>
                        <a:t> </a:t>
                      </a:r>
                      <a:r>
                        <a:rPr lang="en-US" sz="1600" err="1">
                          <a:effectLst/>
                        </a:rPr>
                        <a:t>quả</a:t>
                      </a:r>
                      <a:r>
                        <a:rPr lang="en-US" sz="1600">
                          <a:effectLst/>
                        </a:rPr>
                        <a:t> </a:t>
                      </a:r>
                      <a:r>
                        <a:rPr lang="en-US" sz="1600" err="1">
                          <a:effectLst/>
                        </a:rPr>
                        <a:t>đào</a:t>
                      </a:r>
                      <a:r>
                        <a:rPr lang="en-US" sz="1600">
                          <a:effectLst/>
                        </a:rPr>
                        <a:t> </a:t>
                      </a:r>
                      <a:r>
                        <a:rPr lang="en-US" sz="1600" err="1">
                          <a:effectLst/>
                        </a:rPr>
                        <a:t>tạo</a:t>
                      </a:r>
                      <a:endParaRPr lang="en-US" sz="1600">
                        <a:effectLst/>
                        <a:latin typeface="Calibri"/>
                        <a:ea typeface="Calibri"/>
                        <a:cs typeface="Times New Roman"/>
                      </a:endParaRPr>
                    </a:p>
                  </a:txBody>
                  <a:tcPr marL="60652" marR="60652" marT="0" marB="0" anchor="ctr"/>
                </a:tc>
                <a:tc rowSpan="2" hMerge="1">
                  <a:txBody>
                    <a:bodyPr/>
                    <a:lstStyle/>
                    <a:p>
                      <a:endParaRPr lang="en-US"/>
                    </a:p>
                  </a:txBody>
                  <a:tcPr/>
                </a:tc>
                <a:tc gridSpan="2">
                  <a:txBody>
                    <a:bodyPr/>
                    <a:lstStyle/>
                    <a:p>
                      <a:pPr marL="0" marR="0" algn="ctr">
                        <a:lnSpc>
                          <a:spcPct val="115000"/>
                        </a:lnSpc>
                        <a:spcBef>
                          <a:spcPts val="0"/>
                        </a:spcBef>
                        <a:spcAft>
                          <a:spcPts val="0"/>
                        </a:spcAft>
                      </a:pPr>
                      <a:r>
                        <a:rPr lang="en-US" sz="1600">
                          <a:effectLst/>
                        </a:rPr>
                        <a:t>NH 2016 - 2017</a:t>
                      </a:r>
                      <a:endParaRPr lang="en-US" sz="1600">
                        <a:effectLst/>
                        <a:latin typeface="Calibri"/>
                        <a:ea typeface="Calibri"/>
                        <a:cs typeface="Times New Roman"/>
                      </a:endParaRPr>
                    </a:p>
                  </a:txBody>
                  <a:tcPr marL="60652" marR="60652" marT="0" marB="0" anchor="ctr"/>
                </a:tc>
                <a:tc hMerge="1">
                  <a:txBody>
                    <a:bodyPr/>
                    <a:lstStyle/>
                    <a:p>
                      <a:endParaRPr lang="en-US"/>
                    </a:p>
                  </a:txBody>
                  <a:tcPr/>
                </a:tc>
                <a:tc gridSpan="2">
                  <a:txBody>
                    <a:bodyPr/>
                    <a:lstStyle/>
                    <a:p>
                      <a:pPr marL="0" marR="0" algn="ctr">
                        <a:lnSpc>
                          <a:spcPct val="115000"/>
                        </a:lnSpc>
                        <a:spcBef>
                          <a:spcPts val="0"/>
                        </a:spcBef>
                        <a:spcAft>
                          <a:spcPts val="0"/>
                        </a:spcAft>
                      </a:pPr>
                      <a:r>
                        <a:rPr lang="en-US" sz="1600">
                          <a:effectLst/>
                        </a:rPr>
                        <a:t>NH 2017 – 2018</a:t>
                      </a:r>
                    </a:p>
                    <a:p>
                      <a:pPr marL="0" marR="0" algn="ctr">
                        <a:lnSpc>
                          <a:spcPct val="115000"/>
                        </a:lnSpc>
                        <a:spcBef>
                          <a:spcPts val="0"/>
                        </a:spcBef>
                        <a:spcAft>
                          <a:spcPts val="0"/>
                        </a:spcAft>
                      </a:pPr>
                      <a:r>
                        <a:rPr lang="en-US" sz="1600">
                          <a:effectLst/>
                        </a:rPr>
                        <a:t>(Dự kiến)</a:t>
                      </a:r>
                      <a:endParaRPr lang="en-US" sz="1600">
                        <a:effectLst/>
                        <a:latin typeface="Calibri"/>
                        <a:ea typeface="Calibri"/>
                        <a:cs typeface="Times New Roman"/>
                      </a:endParaRPr>
                    </a:p>
                  </a:txBody>
                  <a:tcPr marL="60652" marR="60652" marT="0" marB="0" anchor="ctr"/>
                </a:tc>
                <a:tc hMerge="1">
                  <a:txBody>
                    <a:bodyPr/>
                    <a:lstStyle/>
                    <a:p>
                      <a:endParaRPr lang="en-US"/>
                    </a:p>
                  </a:txBody>
                  <a:tcPr/>
                </a:tc>
              </a:tr>
              <a:tr h="402997">
                <a:tc gridSpan="2" vMerge="1">
                  <a:txBody>
                    <a:bodyPr/>
                    <a:lstStyle/>
                    <a:p>
                      <a:endParaRPr lang="en-US"/>
                    </a:p>
                  </a:txBody>
                  <a:tcPr/>
                </a:tc>
                <a:tc hMerge="1" vMerge="1">
                  <a:txBody>
                    <a:bodyPr/>
                    <a:lstStyle/>
                    <a:p>
                      <a:endParaRPr lang="en-US"/>
                    </a:p>
                  </a:txBody>
                  <a:tcPr/>
                </a:tc>
                <a:tc>
                  <a:txBody>
                    <a:bodyPr/>
                    <a:lstStyle/>
                    <a:p>
                      <a:pPr marL="0" marR="0" algn="ctr">
                        <a:lnSpc>
                          <a:spcPct val="115000"/>
                        </a:lnSpc>
                        <a:spcBef>
                          <a:spcPts val="0"/>
                        </a:spcBef>
                        <a:spcAft>
                          <a:spcPts val="0"/>
                        </a:spcAft>
                      </a:pPr>
                      <a:r>
                        <a:rPr lang="en-US" sz="1600">
                          <a:effectLst/>
                        </a:rPr>
                        <a:t>Số lượng</a:t>
                      </a:r>
                      <a:endParaRPr lang="en-US" sz="16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1600">
                          <a:effectLst/>
                        </a:rPr>
                        <a:t>Tỷ lệ %</a:t>
                      </a:r>
                      <a:endParaRPr lang="en-US" sz="16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1600">
                          <a:effectLst/>
                        </a:rPr>
                        <a:t>Số lượng</a:t>
                      </a:r>
                      <a:endParaRPr lang="en-US" sz="16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1600">
                          <a:effectLst/>
                        </a:rPr>
                        <a:t>Tỷ lệ %</a:t>
                      </a:r>
                      <a:endParaRPr lang="en-US" sz="1600">
                        <a:effectLst/>
                        <a:latin typeface="Calibri"/>
                        <a:ea typeface="Calibri"/>
                        <a:cs typeface="Times New Roman"/>
                      </a:endParaRPr>
                    </a:p>
                  </a:txBody>
                  <a:tcPr marL="60652" marR="60652" marT="0" marB="0" anchor="ctr"/>
                </a:tc>
              </a:tr>
              <a:tr h="216998">
                <a:tc gridSpan="6">
                  <a:txBody>
                    <a:bodyPr/>
                    <a:lstStyle/>
                    <a:p>
                      <a:pPr marL="0" marR="0" algn="ctr">
                        <a:lnSpc>
                          <a:spcPct val="115000"/>
                        </a:lnSpc>
                        <a:spcBef>
                          <a:spcPts val="0"/>
                        </a:spcBef>
                        <a:spcAft>
                          <a:spcPts val="0"/>
                        </a:spcAft>
                      </a:pPr>
                      <a:r>
                        <a:rPr lang="en-US" sz="2000">
                          <a:effectLst/>
                        </a:rPr>
                        <a:t>CAO ĐẲNG</a:t>
                      </a:r>
                      <a:endParaRPr lang="en-US" sz="2000">
                        <a:effectLst/>
                        <a:latin typeface="Calibri"/>
                        <a:ea typeface="Calibri"/>
                        <a:cs typeface="Times New Roman"/>
                      </a:endParaRPr>
                    </a:p>
                  </a:txBody>
                  <a:tcPr marL="60652" marR="60652" marT="0" marB="0"/>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216998">
                <a:tc rowSpan="2">
                  <a:txBody>
                    <a:bodyPr/>
                    <a:lstStyle/>
                    <a:p>
                      <a:pPr marL="0" marR="0" algn="ctr">
                        <a:lnSpc>
                          <a:spcPct val="115000"/>
                        </a:lnSpc>
                        <a:spcBef>
                          <a:spcPts val="0"/>
                        </a:spcBef>
                        <a:spcAft>
                          <a:spcPts val="0"/>
                        </a:spcAft>
                      </a:pPr>
                      <a:r>
                        <a:rPr lang="en-US" sz="2000">
                          <a:effectLst/>
                        </a:rPr>
                        <a:t>Thi tốt nghiệp</a:t>
                      </a:r>
                      <a:endParaRPr lang="en-US" sz="2000">
                        <a:effectLst/>
                        <a:latin typeface="Calibri"/>
                        <a:ea typeface="Calibri"/>
                        <a:cs typeface="Times New Roman"/>
                      </a:endParaRPr>
                    </a:p>
                  </a:txBody>
                  <a:tcPr marL="60652" marR="60652" marT="0" marB="0" anchor="ctr"/>
                </a:tc>
                <a:tc>
                  <a:txBody>
                    <a:bodyPr/>
                    <a:lstStyle/>
                    <a:p>
                      <a:pPr marL="0" marR="0">
                        <a:lnSpc>
                          <a:spcPct val="115000"/>
                        </a:lnSpc>
                        <a:spcBef>
                          <a:spcPts val="0"/>
                        </a:spcBef>
                        <a:spcAft>
                          <a:spcPts val="0"/>
                        </a:spcAft>
                      </a:pPr>
                      <a:r>
                        <a:rPr lang="en-US" sz="2000" err="1">
                          <a:effectLst/>
                        </a:rPr>
                        <a:t>Sinh</a:t>
                      </a:r>
                      <a:r>
                        <a:rPr lang="en-US" sz="2000">
                          <a:effectLst/>
                        </a:rPr>
                        <a:t> </a:t>
                      </a:r>
                      <a:r>
                        <a:rPr lang="en-US" sz="2000" err="1">
                          <a:effectLst/>
                        </a:rPr>
                        <a:t>viên</a:t>
                      </a:r>
                      <a:r>
                        <a:rPr lang="en-US" sz="2000">
                          <a:effectLst/>
                        </a:rPr>
                        <a:t> </a:t>
                      </a:r>
                      <a:r>
                        <a:rPr lang="en-US" sz="2000" err="1">
                          <a:effectLst/>
                        </a:rPr>
                        <a:t>đạt</a:t>
                      </a:r>
                      <a:r>
                        <a:rPr lang="en-US" sz="2000">
                          <a:effectLst/>
                        </a:rPr>
                        <a:t> TN</a:t>
                      </a:r>
                      <a:endParaRPr lang="en-US" sz="2000">
                        <a:effectLst/>
                        <a:latin typeface="Calibri"/>
                        <a:ea typeface="Calibri"/>
                        <a:cs typeface="Times New Roman"/>
                      </a:endParaRPr>
                    </a:p>
                  </a:txBody>
                  <a:tcPr marL="60652" marR="60652" marT="0" marB="0"/>
                </a:tc>
                <a:tc>
                  <a:txBody>
                    <a:bodyPr/>
                    <a:lstStyle/>
                    <a:p>
                      <a:pPr marL="0" marR="0" algn="ctr">
                        <a:lnSpc>
                          <a:spcPct val="115000"/>
                        </a:lnSpc>
                        <a:spcBef>
                          <a:spcPts val="0"/>
                        </a:spcBef>
                        <a:spcAft>
                          <a:spcPts val="0"/>
                        </a:spcAft>
                      </a:pPr>
                      <a:r>
                        <a:rPr lang="en-US" sz="2000">
                          <a:effectLst/>
                        </a:rPr>
                        <a:t>534</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58.9</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899</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60</a:t>
                      </a:r>
                      <a:endParaRPr lang="en-US" sz="2000">
                        <a:effectLst/>
                        <a:latin typeface="Calibri"/>
                        <a:ea typeface="Calibri"/>
                        <a:cs typeface="Times New Roman"/>
                      </a:endParaRPr>
                    </a:p>
                  </a:txBody>
                  <a:tcPr marL="60652" marR="60652" marT="0" marB="0" anchor="ctr"/>
                </a:tc>
              </a:tr>
              <a:tr h="216998">
                <a:tc vMerge="1">
                  <a:txBody>
                    <a:bodyPr/>
                    <a:lstStyle/>
                    <a:p>
                      <a:endParaRPr lang="en-US"/>
                    </a:p>
                  </a:txBody>
                  <a:tcPr/>
                </a:tc>
                <a:tc>
                  <a:txBody>
                    <a:bodyPr/>
                    <a:lstStyle/>
                    <a:p>
                      <a:pPr marL="0" marR="0">
                        <a:lnSpc>
                          <a:spcPct val="115000"/>
                        </a:lnSpc>
                        <a:spcBef>
                          <a:spcPts val="0"/>
                        </a:spcBef>
                        <a:spcAft>
                          <a:spcPts val="0"/>
                        </a:spcAft>
                      </a:pPr>
                      <a:r>
                        <a:rPr lang="en-US" sz="2000">
                          <a:effectLst/>
                        </a:rPr>
                        <a:t>Sinh viên XS, khá, giỏi</a:t>
                      </a:r>
                      <a:endParaRPr lang="en-US" sz="2000">
                        <a:effectLst/>
                        <a:latin typeface="Calibri"/>
                        <a:ea typeface="Calibri"/>
                        <a:cs typeface="Times New Roman"/>
                      </a:endParaRPr>
                    </a:p>
                  </a:txBody>
                  <a:tcPr marL="60652" marR="60652" marT="0" marB="0"/>
                </a:tc>
                <a:tc>
                  <a:txBody>
                    <a:bodyPr/>
                    <a:lstStyle/>
                    <a:p>
                      <a:pPr marL="0" marR="0" algn="ctr">
                        <a:lnSpc>
                          <a:spcPct val="115000"/>
                        </a:lnSpc>
                        <a:spcBef>
                          <a:spcPts val="0"/>
                        </a:spcBef>
                        <a:spcAft>
                          <a:spcPts val="0"/>
                        </a:spcAft>
                      </a:pPr>
                      <a:r>
                        <a:rPr lang="en-US" sz="2000">
                          <a:effectLst/>
                        </a:rPr>
                        <a:t>38</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7,1</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72</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08</a:t>
                      </a:r>
                      <a:endParaRPr lang="en-US" sz="2000">
                        <a:effectLst/>
                        <a:latin typeface="Calibri"/>
                        <a:ea typeface="Calibri"/>
                        <a:cs typeface="Times New Roman"/>
                      </a:endParaRPr>
                    </a:p>
                  </a:txBody>
                  <a:tcPr marL="60652" marR="60652" marT="0" marB="0" anchor="ctr"/>
                </a:tc>
              </a:tr>
              <a:tr h="216998">
                <a:tc rowSpan="3">
                  <a:txBody>
                    <a:bodyPr/>
                    <a:lstStyle/>
                    <a:p>
                      <a:pPr marL="0" marR="0" algn="ctr">
                        <a:lnSpc>
                          <a:spcPct val="115000"/>
                        </a:lnSpc>
                        <a:spcBef>
                          <a:spcPts val="0"/>
                        </a:spcBef>
                        <a:spcAft>
                          <a:spcPts val="0"/>
                        </a:spcAft>
                      </a:pPr>
                      <a:r>
                        <a:rPr lang="en-US" sz="2000">
                          <a:effectLst/>
                        </a:rPr>
                        <a:t>Kết quả học tập</a:t>
                      </a:r>
                      <a:endParaRPr lang="en-US" sz="2000">
                        <a:effectLst/>
                        <a:latin typeface="Calibri"/>
                        <a:ea typeface="Calibri"/>
                        <a:cs typeface="Times New Roman"/>
                      </a:endParaRPr>
                    </a:p>
                  </a:txBody>
                  <a:tcPr marL="60652" marR="60652" marT="0" marB="0" anchor="ctr"/>
                </a:tc>
                <a:tc>
                  <a:txBody>
                    <a:bodyPr/>
                    <a:lstStyle/>
                    <a:p>
                      <a:pPr marL="0" marR="0">
                        <a:lnSpc>
                          <a:spcPct val="115000"/>
                        </a:lnSpc>
                        <a:spcBef>
                          <a:spcPts val="0"/>
                        </a:spcBef>
                        <a:spcAft>
                          <a:spcPts val="0"/>
                        </a:spcAft>
                      </a:pPr>
                      <a:r>
                        <a:rPr lang="en-US" sz="2000">
                          <a:effectLst/>
                        </a:rPr>
                        <a:t>Sinh viên XS, khá, giỏi</a:t>
                      </a:r>
                      <a:endParaRPr lang="en-US" sz="2000">
                        <a:effectLst/>
                        <a:latin typeface="Calibri"/>
                        <a:ea typeface="Calibri"/>
                        <a:cs typeface="Times New Roman"/>
                      </a:endParaRPr>
                    </a:p>
                  </a:txBody>
                  <a:tcPr marL="60652" marR="60652" marT="0" marB="0"/>
                </a:tc>
                <a:tc>
                  <a:txBody>
                    <a:bodyPr/>
                    <a:lstStyle/>
                    <a:p>
                      <a:pPr marL="0" marR="0" algn="ctr">
                        <a:lnSpc>
                          <a:spcPct val="115000"/>
                        </a:lnSpc>
                        <a:spcBef>
                          <a:spcPts val="0"/>
                        </a:spcBef>
                        <a:spcAft>
                          <a:spcPts val="0"/>
                        </a:spcAft>
                      </a:pPr>
                      <a:r>
                        <a:rPr lang="en-US" sz="2000">
                          <a:effectLst/>
                        </a:rPr>
                        <a:t>368</a:t>
                      </a:r>
                      <a:endParaRPr lang="en-US" sz="2000">
                        <a:effectLst/>
                        <a:latin typeface="Calibri"/>
                        <a:ea typeface="Calibri"/>
                        <a:cs typeface="Times New Roman"/>
                      </a:endParaRPr>
                    </a:p>
                  </a:txBody>
                  <a:tcPr marL="60652" marR="60652" marT="0" marB="0" anchor="ctr"/>
                </a:tc>
                <a:tc>
                  <a:txBody>
                    <a:bodyPr/>
                    <a:lstStyle/>
                    <a:p>
                      <a:pPr marL="17145" marR="0" algn="ctr">
                        <a:lnSpc>
                          <a:spcPct val="115000"/>
                        </a:lnSpc>
                        <a:spcBef>
                          <a:spcPts val="0"/>
                        </a:spcBef>
                        <a:spcAft>
                          <a:spcPts val="0"/>
                        </a:spcAft>
                      </a:pPr>
                      <a:r>
                        <a:rPr lang="en-US" sz="2000">
                          <a:effectLst/>
                        </a:rPr>
                        <a:t>9,3</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634</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10</a:t>
                      </a:r>
                      <a:endParaRPr lang="en-US" sz="2000">
                        <a:effectLst/>
                        <a:latin typeface="Calibri"/>
                        <a:ea typeface="Calibri"/>
                        <a:cs typeface="Times New Roman"/>
                      </a:endParaRPr>
                    </a:p>
                  </a:txBody>
                  <a:tcPr marL="60652" marR="60652" marT="0" marB="0" anchor="ctr"/>
                </a:tc>
              </a:tr>
              <a:tr h="433996">
                <a:tc vMerge="1">
                  <a:txBody>
                    <a:bodyPr/>
                    <a:lstStyle/>
                    <a:p>
                      <a:endParaRPr lang="en-US"/>
                    </a:p>
                  </a:txBody>
                  <a:tcPr/>
                </a:tc>
                <a:tc>
                  <a:txBody>
                    <a:bodyPr/>
                    <a:lstStyle/>
                    <a:p>
                      <a:pPr marL="22860" marR="0">
                        <a:lnSpc>
                          <a:spcPct val="115000"/>
                        </a:lnSpc>
                        <a:spcBef>
                          <a:spcPts val="0"/>
                        </a:spcBef>
                        <a:spcAft>
                          <a:spcPts val="0"/>
                        </a:spcAft>
                      </a:pPr>
                      <a:r>
                        <a:rPr lang="en-US" sz="2000">
                          <a:effectLst/>
                        </a:rPr>
                        <a:t>Sinh viên đạt TBC từ 4 trở lên</a:t>
                      </a:r>
                      <a:endParaRPr lang="en-US" sz="2000">
                        <a:effectLst/>
                        <a:latin typeface="Calibri"/>
                        <a:ea typeface="Calibri"/>
                        <a:cs typeface="Times New Roman"/>
                      </a:endParaRPr>
                    </a:p>
                  </a:txBody>
                  <a:tcPr marL="60652" marR="60652" marT="0" marB="0" anchor="ctr"/>
                </a:tc>
                <a:tc>
                  <a:txBody>
                    <a:bodyPr/>
                    <a:lstStyle/>
                    <a:p>
                      <a:pPr marL="26035" marR="0" algn="ctr">
                        <a:lnSpc>
                          <a:spcPct val="115000"/>
                        </a:lnSpc>
                        <a:spcBef>
                          <a:spcPts val="0"/>
                        </a:spcBef>
                        <a:spcAft>
                          <a:spcPts val="0"/>
                        </a:spcAft>
                      </a:pPr>
                      <a:r>
                        <a:rPr lang="en-US" sz="2000">
                          <a:effectLst/>
                        </a:rPr>
                        <a:t>3638</a:t>
                      </a:r>
                      <a:endParaRPr lang="en-US" sz="2000">
                        <a:effectLst/>
                        <a:latin typeface="Calibri"/>
                        <a:ea typeface="Calibri"/>
                        <a:cs typeface="Times New Roman"/>
                      </a:endParaRPr>
                    </a:p>
                  </a:txBody>
                  <a:tcPr marL="60652" marR="60652" marT="0" marB="0" anchor="ctr"/>
                </a:tc>
                <a:tc>
                  <a:txBody>
                    <a:bodyPr/>
                    <a:lstStyle/>
                    <a:p>
                      <a:pPr marL="17145" marR="0" algn="ctr">
                        <a:lnSpc>
                          <a:spcPct val="115000"/>
                        </a:lnSpc>
                        <a:spcBef>
                          <a:spcPts val="0"/>
                        </a:spcBef>
                        <a:spcAft>
                          <a:spcPts val="0"/>
                        </a:spcAft>
                      </a:pPr>
                      <a:r>
                        <a:rPr lang="en-US" sz="2000">
                          <a:effectLst/>
                        </a:rPr>
                        <a:t>91,8</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5833</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92</a:t>
                      </a:r>
                      <a:endParaRPr lang="en-US" sz="2000">
                        <a:effectLst/>
                        <a:latin typeface="Calibri"/>
                        <a:ea typeface="Calibri"/>
                        <a:cs typeface="Times New Roman"/>
                      </a:endParaRPr>
                    </a:p>
                  </a:txBody>
                  <a:tcPr marL="60652" marR="60652" marT="0" marB="0" anchor="ctr"/>
                </a:tc>
              </a:tr>
              <a:tr h="433996">
                <a:tc vMerge="1">
                  <a:txBody>
                    <a:bodyPr/>
                    <a:lstStyle/>
                    <a:p>
                      <a:endParaRPr lang="en-US"/>
                    </a:p>
                  </a:txBody>
                  <a:tcPr/>
                </a:tc>
                <a:tc>
                  <a:txBody>
                    <a:bodyPr/>
                    <a:lstStyle/>
                    <a:p>
                      <a:pPr marL="22860" marR="0">
                        <a:lnSpc>
                          <a:spcPct val="115000"/>
                        </a:lnSpc>
                        <a:spcBef>
                          <a:spcPts val="0"/>
                        </a:spcBef>
                        <a:spcAft>
                          <a:spcPts val="0"/>
                        </a:spcAft>
                      </a:pPr>
                      <a:r>
                        <a:rPr lang="en-US" sz="2000">
                          <a:effectLst/>
                        </a:rPr>
                        <a:t>Sinh viên thực tập đạt yêu cầu</a:t>
                      </a:r>
                      <a:endParaRPr lang="en-US" sz="2000">
                        <a:effectLst/>
                        <a:latin typeface="Calibri"/>
                        <a:ea typeface="Calibri"/>
                        <a:cs typeface="Times New Roman"/>
                      </a:endParaRPr>
                    </a:p>
                  </a:txBody>
                  <a:tcPr marL="60652" marR="60652" marT="0" marB="0" anchor="ctr"/>
                </a:tc>
                <a:tc>
                  <a:txBody>
                    <a:bodyPr/>
                    <a:lstStyle/>
                    <a:p>
                      <a:pPr marL="26035" marR="0" algn="ctr">
                        <a:lnSpc>
                          <a:spcPct val="115000"/>
                        </a:lnSpc>
                        <a:spcBef>
                          <a:spcPts val="0"/>
                        </a:spcBef>
                        <a:spcAft>
                          <a:spcPts val="0"/>
                        </a:spcAft>
                      </a:pPr>
                      <a:r>
                        <a:rPr lang="en-US" sz="2000">
                          <a:effectLst/>
                        </a:rPr>
                        <a:t>591</a:t>
                      </a:r>
                      <a:endParaRPr lang="en-US" sz="2000">
                        <a:effectLst/>
                        <a:latin typeface="Calibri"/>
                        <a:ea typeface="Calibri"/>
                        <a:cs typeface="Times New Roman"/>
                      </a:endParaRPr>
                    </a:p>
                  </a:txBody>
                  <a:tcPr marL="60652" marR="60652" marT="0" marB="0" anchor="ctr"/>
                </a:tc>
                <a:tc>
                  <a:txBody>
                    <a:bodyPr/>
                    <a:lstStyle/>
                    <a:p>
                      <a:pPr marL="17145" marR="0" algn="ctr">
                        <a:lnSpc>
                          <a:spcPct val="115000"/>
                        </a:lnSpc>
                        <a:spcBef>
                          <a:spcPts val="0"/>
                        </a:spcBef>
                        <a:spcAft>
                          <a:spcPts val="0"/>
                        </a:spcAft>
                      </a:pPr>
                      <a:r>
                        <a:rPr lang="en-US" sz="2000">
                          <a:effectLst/>
                        </a:rPr>
                        <a:t>98,0</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1367</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100</a:t>
                      </a:r>
                      <a:endParaRPr lang="en-US" sz="2000">
                        <a:effectLst/>
                        <a:latin typeface="Calibri"/>
                        <a:ea typeface="Calibri"/>
                        <a:cs typeface="Times New Roman"/>
                      </a:endParaRPr>
                    </a:p>
                  </a:txBody>
                  <a:tcPr marL="60652" marR="60652" marT="0" marB="0" anchor="ctr"/>
                </a:tc>
              </a:tr>
              <a:tr h="216998">
                <a:tc gridSpan="6">
                  <a:txBody>
                    <a:bodyPr/>
                    <a:lstStyle/>
                    <a:p>
                      <a:pPr marL="0" marR="0" algn="ctr">
                        <a:lnSpc>
                          <a:spcPct val="115000"/>
                        </a:lnSpc>
                        <a:spcBef>
                          <a:spcPts val="0"/>
                        </a:spcBef>
                        <a:spcAft>
                          <a:spcPts val="0"/>
                        </a:spcAft>
                      </a:pPr>
                      <a:r>
                        <a:rPr lang="en-US" sz="2000">
                          <a:effectLst/>
                        </a:rPr>
                        <a:t>TRUNG CẤP</a:t>
                      </a:r>
                      <a:endParaRPr lang="en-US" sz="2000">
                        <a:effectLst/>
                        <a:latin typeface="Calibri"/>
                        <a:ea typeface="Calibri"/>
                        <a:cs typeface="Times New Roman"/>
                      </a:endParaRPr>
                    </a:p>
                  </a:txBody>
                  <a:tcPr marL="60652" marR="60652" marT="0" marB="0"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216998">
                <a:tc rowSpan="2">
                  <a:txBody>
                    <a:bodyPr/>
                    <a:lstStyle/>
                    <a:p>
                      <a:pPr marL="0" marR="0" algn="ctr">
                        <a:lnSpc>
                          <a:spcPct val="115000"/>
                        </a:lnSpc>
                        <a:spcBef>
                          <a:spcPts val="0"/>
                        </a:spcBef>
                        <a:spcAft>
                          <a:spcPts val="0"/>
                        </a:spcAft>
                      </a:pPr>
                      <a:r>
                        <a:rPr lang="en-US" sz="2000">
                          <a:effectLst/>
                        </a:rPr>
                        <a:t>Thi tốt nghiệp</a:t>
                      </a:r>
                      <a:endParaRPr lang="en-US" sz="2000">
                        <a:effectLst/>
                        <a:latin typeface="Calibri"/>
                        <a:ea typeface="Calibri"/>
                        <a:cs typeface="Times New Roman"/>
                      </a:endParaRPr>
                    </a:p>
                  </a:txBody>
                  <a:tcPr marL="60652" marR="60652" marT="0" marB="0" anchor="ctr"/>
                </a:tc>
                <a:tc>
                  <a:txBody>
                    <a:bodyPr/>
                    <a:lstStyle/>
                    <a:p>
                      <a:pPr marL="0" marR="0">
                        <a:lnSpc>
                          <a:spcPct val="115000"/>
                        </a:lnSpc>
                        <a:spcBef>
                          <a:spcPts val="0"/>
                        </a:spcBef>
                        <a:spcAft>
                          <a:spcPts val="0"/>
                        </a:spcAft>
                      </a:pPr>
                      <a:r>
                        <a:rPr lang="en-US" sz="2000">
                          <a:effectLst/>
                        </a:rPr>
                        <a:t>Học sinh đạt TN</a:t>
                      </a:r>
                      <a:endParaRPr lang="en-US" sz="2000">
                        <a:effectLst/>
                        <a:latin typeface="Calibri"/>
                        <a:ea typeface="Calibri"/>
                        <a:cs typeface="Times New Roman"/>
                      </a:endParaRPr>
                    </a:p>
                  </a:txBody>
                  <a:tcPr marL="60652" marR="60652" marT="0" marB="0"/>
                </a:tc>
                <a:tc>
                  <a:txBody>
                    <a:bodyPr/>
                    <a:lstStyle/>
                    <a:p>
                      <a:pPr marL="0" marR="0" algn="ctr">
                        <a:lnSpc>
                          <a:spcPct val="115000"/>
                        </a:lnSpc>
                        <a:spcBef>
                          <a:spcPts val="0"/>
                        </a:spcBef>
                        <a:spcAft>
                          <a:spcPts val="0"/>
                        </a:spcAft>
                      </a:pPr>
                      <a:r>
                        <a:rPr lang="en-US" sz="2000">
                          <a:effectLst/>
                        </a:rPr>
                        <a:t>81</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70,4</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302</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71</a:t>
                      </a:r>
                      <a:endParaRPr lang="en-US" sz="2000">
                        <a:effectLst/>
                        <a:latin typeface="Calibri"/>
                        <a:ea typeface="Calibri"/>
                        <a:cs typeface="Times New Roman"/>
                      </a:endParaRPr>
                    </a:p>
                  </a:txBody>
                  <a:tcPr marL="60652" marR="60652" marT="0" marB="0" anchor="ctr"/>
                </a:tc>
              </a:tr>
              <a:tr h="216998">
                <a:tc vMerge="1">
                  <a:txBody>
                    <a:bodyPr/>
                    <a:lstStyle/>
                    <a:p>
                      <a:endParaRPr lang="en-US"/>
                    </a:p>
                  </a:txBody>
                  <a:tcPr/>
                </a:tc>
                <a:tc>
                  <a:txBody>
                    <a:bodyPr/>
                    <a:lstStyle/>
                    <a:p>
                      <a:pPr marL="0" marR="0">
                        <a:lnSpc>
                          <a:spcPct val="115000"/>
                        </a:lnSpc>
                        <a:spcBef>
                          <a:spcPts val="0"/>
                        </a:spcBef>
                        <a:spcAft>
                          <a:spcPts val="0"/>
                        </a:spcAft>
                      </a:pPr>
                      <a:r>
                        <a:rPr lang="en-US" sz="2000">
                          <a:effectLst/>
                        </a:rPr>
                        <a:t>Học sinh XS, khá, giỏi</a:t>
                      </a:r>
                      <a:endParaRPr lang="en-US" sz="2000">
                        <a:effectLst/>
                        <a:latin typeface="Calibri"/>
                        <a:ea typeface="Calibri"/>
                        <a:cs typeface="Times New Roman"/>
                      </a:endParaRPr>
                    </a:p>
                  </a:txBody>
                  <a:tcPr marL="60652" marR="60652" marT="0" marB="0"/>
                </a:tc>
                <a:tc>
                  <a:txBody>
                    <a:bodyPr/>
                    <a:lstStyle/>
                    <a:p>
                      <a:pPr marL="0" marR="0" algn="ctr">
                        <a:lnSpc>
                          <a:spcPct val="115000"/>
                        </a:lnSpc>
                        <a:spcBef>
                          <a:spcPts val="0"/>
                        </a:spcBef>
                        <a:spcAft>
                          <a:spcPts val="0"/>
                        </a:spcAft>
                      </a:pPr>
                      <a:r>
                        <a:rPr lang="en-US" sz="2000">
                          <a:effectLst/>
                        </a:rPr>
                        <a:t>23</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28,4</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91</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30</a:t>
                      </a:r>
                      <a:endParaRPr lang="en-US" sz="2000">
                        <a:effectLst/>
                        <a:latin typeface="Calibri"/>
                        <a:ea typeface="Calibri"/>
                        <a:cs typeface="Times New Roman"/>
                      </a:endParaRPr>
                    </a:p>
                  </a:txBody>
                  <a:tcPr marL="60652" marR="60652" marT="0" marB="0" anchor="ctr"/>
                </a:tc>
              </a:tr>
              <a:tr h="216998">
                <a:tc rowSpan="3">
                  <a:txBody>
                    <a:bodyPr/>
                    <a:lstStyle/>
                    <a:p>
                      <a:pPr marL="0" marR="0" algn="ctr">
                        <a:lnSpc>
                          <a:spcPct val="115000"/>
                        </a:lnSpc>
                        <a:spcBef>
                          <a:spcPts val="0"/>
                        </a:spcBef>
                        <a:spcAft>
                          <a:spcPts val="0"/>
                        </a:spcAft>
                      </a:pPr>
                      <a:r>
                        <a:rPr lang="en-US" sz="2000">
                          <a:effectLst/>
                        </a:rPr>
                        <a:t>Kết quả học tập</a:t>
                      </a:r>
                      <a:endParaRPr lang="en-US" sz="2000">
                        <a:effectLst/>
                        <a:latin typeface="Calibri"/>
                        <a:ea typeface="Calibri"/>
                        <a:cs typeface="Times New Roman"/>
                      </a:endParaRPr>
                    </a:p>
                  </a:txBody>
                  <a:tcPr marL="60652" marR="60652" marT="0" marB="0" anchor="ctr"/>
                </a:tc>
                <a:tc>
                  <a:txBody>
                    <a:bodyPr/>
                    <a:lstStyle/>
                    <a:p>
                      <a:pPr marL="0" marR="0">
                        <a:lnSpc>
                          <a:spcPct val="115000"/>
                        </a:lnSpc>
                        <a:spcBef>
                          <a:spcPts val="0"/>
                        </a:spcBef>
                        <a:spcAft>
                          <a:spcPts val="0"/>
                        </a:spcAft>
                      </a:pPr>
                      <a:r>
                        <a:rPr lang="en-US" sz="2000">
                          <a:effectLst/>
                        </a:rPr>
                        <a:t>Học sinh XS, khá, giỏi</a:t>
                      </a:r>
                      <a:endParaRPr lang="en-US" sz="2000">
                        <a:effectLst/>
                        <a:latin typeface="Calibri"/>
                        <a:ea typeface="Calibri"/>
                        <a:cs typeface="Times New Roman"/>
                      </a:endParaRPr>
                    </a:p>
                  </a:txBody>
                  <a:tcPr marL="60652" marR="60652" marT="0" marB="0"/>
                </a:tc>
                <a:tc>
                  <a:txBody>
                    <a:bodyPr/>
                    <a:lstStyle/>
                    <a:p>
                      <a:pPr marL="26035" marR="0" algn="ctr">
                        <a:lnSpc>
                          <a:spcPct val="115000"/>
                        </a:lnSpc>
                        <a:spcBef>
                          <a:spcPts val="0"/>
                        </a:spcBef>
                        <a:spcAft>
                          <a:spcPts val="0"/>
                        </a:spcAft>
                      </a:pPr>
                      <a:r>
                        <a:rPr lang="en-US" sz="2000">
                          <a:effectLst/>
                        </a:rPr>
                        <a:t>118</a:t>
                      </a:r>
                      <a:endParaRPr lang="en-US" sz="2000">
                        <a:effectLst/>
                        <a:latin typeface="Calibri"/>
                        <a:ea typeface="Calibri"/>
                        <a:cs typeface="Times New Roman"/>
                      </a:endParaRPr>
                    </a:p>
                  </a:txBody>
                  <a:tcPr marL="60652" marR="60652" marT="0" marB="0" anchor="ctr"/>
                </a:tc>
                <a:tc>
                  <a:txBody>
                    <a:bodyPr/>
                    <a:lstStyle/>
                    <a:p>
                      <a:pPr marL="17145" marR="0" algn="ctr">
                        <a:lnSpc>
                          <a:spcPct val="115000"/>
                        </a:lnSpc>
                        <a:spcBef>
                          <a:spcPts val="0"/>
                        </a:spcBef>
                        <a:spcAft>
                          <a:spcPts val="0"/>
                        </a:spcAft>
                      </a:pPr>
                      <a:r>
                        <a:rPr lang="en-US" sz="2000">
                          <a:effectLst/>
                        </a:rPr>
                        <a:t>14,7</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349</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15</a:t>
                      </a:r>
                      <a:endParaRPr lang="en-US" sz="2000">
                        <a:effectLst/>
                        <a:latin typeface="Calibri"/>
                        <a:ea typeface="Calibri"/>
                        <a:cs typeface="Times New Roman"/>
                      </a:endParaRPr>
                    </a:p>
                  </a:txBody>
                  <a:tcPr marL="60652" marR="60652" marT="0" marB="0" anchor="ctr"/>
                </a:tc>
              </a:tr>
              <a:tr h="433996">
                <a:tc vMerge="1">
                  <a:txBody>
                    <a:bodyPr/>
                    <a:lstStyle/>
                    <a:p>
                      <a:endParaRPr lang="en-US"/>
                    </a:p>
                  </a:txBody>
                  <a:tcPr/>
                </a:tc>
                <a:tc>
                  <a:txBody>
                    <a:bodyPr/>
                    <a:lstStyle/>
                    <a:p>
                      <a:pPr marL="0" marR="0">
                        <a:lnSpc>
                          <a:spcPct val="115000"/>
                        </a:lnSpc>
                        <a:spcBef>
                          <a:spcPts val="0"/>
                        </a:spcBef>
                        <a:spcAft>
                          <a:spcPts val="0"/>
                        </a:spcAft>
                      </a:pPr>
                      <a:r>
                        <a:rPr lang="en-US" sz="2000">
                          <a:effectLst/>
                        </a:rPr>
                        <a:t>Học sinh đạt TBC từ 5 trở lên</a:t>
                      </a:r>
                      <a:endParaRPr lang="en-US" sz="2000">
                        <a:effectLst/>
                        <a:latin typeface="Calibri"/>
                        <a:ea typeface="Calibri"/>
                        <a:cs typeface="Times New Roman"/>
                      </a:endParaRPr>
                    </a:p>
                  </a:txBody>
                  <a:tcPr marL="60652" marR="60652" marT="0" marB="0" anchor="ctr"/>
                </a:tc>
                <a:tc>
                  <a:txBody>
                    <a:bodyPr/>
                    <a:lstStyle/>
                    <a:p>
                      <a:pPr marL="26035" marR="0" algn="ctr">
                        <a:lnSpc>
                          <a:spcPct val="115000"/>
                        </a:lnSpc>
                        <a:spcBef>
                          <a:spcPts val="0"/>
                        </a:spcBef>
                        <a:spcAft>
                          <a:spcPts val="0"/>
                        </a:spcAft>
                      </a:pPr>
                      <a:r>
                        <a:rPr lang="en-US" sz="2000">
                          <a:effectLst/>
                        </a:rPr>
                        <a:t>472</a:t>
                      </a:r>
                      <a:endParaRPr lang="en-US" sz="2000">
                        <a:effectLst/>
                        <a:latin typeface="Calibri"/>
                        <a:ea typeface="Calibri"/>
                        <a:cs typeface="Times New Roman"/>
                      </a:endParaRPr>
                    </a:p>
                  </a:txBody>
                  <a:tcPr marL="60652" marR="60652" marT="0" marB="0" anchor="ctr"/>
                </a:tc>
                <a:tc>
                  <a:txBody>
                    <a:bodyPr/>
                    <a:lstStyle/>
                    <a:p>
                      <a:pPr marL="17145" marR="0" algn="ctr">
                        <a:lnSpc>
                          <a:spcPct val="115000"/>
                        </a:lnSpc>
                        <a:spcBef>
                          <a:spcPts val="0"/>
                        </a:spcBef>
                        <a:spcAft>
                          <a:spcPts val="0"/>
                        </a:spcAft>
                      </a:pPr>
                      <a:r>
                        <a:rPr lang="en-US" sz="2000">
                          <a:effectLst/>
                        </a:rPr>
                        <a:t>68,0</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1629</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70</a:t>
                      </a:r>
                      <a:endParaRPr lang="en-US" sz="2000">
                        <a:effectLst/>
                        <a:latin typeface="Calibri"/>
                        <a:ea typeface="Calibri"/>
                        <a:cs typeface="Times New Roman"/>
                      </a:endParaRPr>
                    </a:p>
                  </a:txBody>
                  <a:tcPr marL="60652" marR="60652" marT="0" marB="0" anchor="ctr"/>
                </a:tc>
              </a:tr>
              <a:tr h="201292">
                <a:tc vMerge="1">
                  <a:txBody>
                    <a:bodyPr/>
                    <a:lstStyle/>
                    <a:p>
                      <a:endParaRPr lang="en-US"/>
                    </a:p>
                  </a:txBody>
                  <a:tcPr/>
                </a:tc>
                <a:tc>
                  <a:txBody>
                    <a:bodyPr/>
                    <a:lstStyle/>
                    <a:p>
                      <a:pPr marL="0" marR="0">
                        <a:lnSpc>
                          <a:spcPct val="115000"/>
                        </a:lnSpc>
                        <a:spcBef>
                          <a:spcPts val="0"/>
                        </a:spcBef>
                        <a:spcAft>
                          <a:spcPts val="0"/>
                        </a:spcAft>
                      </a:pPr>
                      <a:r>
                        <a:rPr lang="en-US" sz="2000">
                          <a:effectLst/>
                        </a:rPr>
                        <a:t>Học sinh thực tập đạt yêu cầu</a:t>
                      </a:r>
                      <a:endParaRPr lang="en-US" sz="2000">
                        <a:effectLst/>
                        <a:latin typeface="Calibri"/>
                        <a:ea typeface="Calibri"/>
                        <a:cs typeface="Times New Roman"/>
                      </a:endParaRPr>
                    </a:p>
                  </a:txBody>
                  <a:tcPr marL="60652" marR="60652" marT="0" marB="0" anchor="ctr"/>
                </a:tc>
                <a:tc>
                  <a:txBody>
                    <a:bodyPr/>
                    <a:lstStyle/>
                    <a:p>
                      <a:pPr marL="26035" marR="0" algn="ctr">
                        <a:lnSpc>
                          <a:spcPct val="115000"/>
                        </a:lnSpc>
                        <a:spcBef>
                          <a:spcPts val="0"/>
                        </a:spcBef>
                        <a:spcAft>
                          <a:spcPts val="0"/>
                        </a:spcAft>
                      </a:pPr>
                      <a:r>
                        <a:rPr lang="en-US" sz="2000">
                          <a:effectLst/>
                        </a:rPr>
                        <a:t>118</a:t>
                      </a:r>
                      <a:endParaRPr lang="en-US" sz="2000">
                        <a:effectLst/>
                        <a:latin typeface="Calibri"/>
                        <a:ea typeface="Calibri"/>
                        <a:cs typeface="Times New Roman"/>
                      </a:endParaRPr>
                    </a:p>
                  </a:txBody>
                  <a:tcPr marL="60652" marR="60652" marT="0" marB="0" anchor="ctr"/>
                </a:tc>
                <a:tc>
                  <a:txBody>
                    <a:bodyPr/>
                    <a:lstStyle/>
                    <a:p>
                      <a:pPr marL="17145" marR="0" algn="ctr">
                        <a:lnSpc>
                          <a:spcPct val="115000"/>
                        </a:lnSpc>
                        <a:spcBef>
                          <a:spcPts val="0"/>
                        </a:spcBef>
                        <a:spcAft>
                          <a:spcPts val="0"/>
                        </a:spcAft>
                      </a:pPr>
                      <a:r>
                        <a:rPr lang="en-US" sz="2000">
                          <a:effectLst/>
                        </a:rPr>
                        <a:t>90,8</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387</a:t>
                      </a:r>
                      <a:endParaRPr lang="en-US" sz="2000">
                        <a:effectLst/>
                        <a:latin typeface="Calibri"/>
                        <a:ea typeface="Calibri"/>
                        <a:cs typeface="Times New Roman"/>
                      </a:endParaRPr>
                    </a:p>
                  </a:txBody>
                  <a:tcPr marL="60652" marR="60652" marT="0" marB="0" anchor="ctr"/>
                </a:tc>
                <a:tc>
                  <a:txBody>
                    <a:bodyPr/>
                    <a:lstStyle/>
                    <a:p>
                      <a:pPr marL="0" marR="0" algn="ctr">
                        <a:lnSpc>
                          <a:spcPct val="115000"/>
                        </a:lnSpc>
                        <a:spcBef>
                          <a:spcPts val="0"/>
                        </a:spcBef>
                        <a:spcAft>
                          <a:spcPts val="0"/>
                        </a:spcAft>
                      </a:pPr>
                      <a:r>
                        <a:rPr lang="en-US" sz="2000">
                          <a:effectLst/>
                        </a:rPr>
                        <a:t>91</a:t>
                      </a:r>
                      <a:endParaRPr lang="en-US" sz="2000">
                        <a:effectLst/>
                        <a:latin typeface="Calibri"/>
                        <a:ea typeface="Calibri"/>
                        <a:cs typeface="Times New Roman"/>
                      </a:endParaRPr>
                    </a:p>
                  </a:txBody>
                  <a:tcPr marL="60652" marR="60652" marT="0" marB="0" anchor="ctr"/>
                </a:tc>
              </a:tr>
            </a:tbl>
          </a:graphicData>
        </a:graphic>
      </p:graphicFrame>
      <p:sp>
        <p:nvSpPr>
          <p:cNvPr id="10" name="Text Placeholder 3"/>
          <p:cNvSpPr txBox="1">
            <a:spLocks/>
          </p:cNvSpPr>
          <p:nvPr/>
        </p:nvSpPr>
        <p:spPr>
          <a:xfrm>
            <a:off x="152400" y="914400"/>
            <a:ext cx="7391400" cy="381000"/>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marL="0" lvl="1"/>
            <a:r>
              <a:rPr lang="en-US" sz="2600" b="1" smtClean="0">
                <a:solidFill>
                  <a:srgbClr val="FF0000"/>
                </a:solidFill>
                <a:latin typeface="+mn-lt"/>
              </a:rPr>
              <a:t>1. 2 </a:t>
            </a:r>
            <a:r>
              <a:rPr lang="en-US" sz="2600" b="1" err="1" smtClean="0">
                <a:solidFill>
                  <a:srgbClr val="FF0000"/>
                </a:solidFill>
                <a:latin typeface="+mn-lt"/>
              </a:rPr>
              <a:t>Kết</a:t>
            </a:r>
            <a:r>
              <a:rPr lang="en-US" sz="2600" b="1" smtClean="0">
                <a:solidFill>
                  <a:srgbClr val="FF0000"/>
                </a:solidFill>
                <a:latin typeface="+mn-lt"/>
              </a:rPr>
              <a:t> </a:t>
            </a:r>
            <a:r>
              <a:rPr lang="en-US" sz="2600" b="1" err="1" smtClean="0">
                <a:solidFill>
                  <a:srgbClr val="FF0000"/>
                </a:solidFill>
                <a:latin typeface="+mn-lt"/>
              </a:rPr>
              <a:t>quả</a:t>
            </a:r>
            <a:r>
              <a:rPr lang="en-US" sz="2600" b="1" smtClean="0">
                <a:solidFill>
                  <a:srgbClr val="FF0000"/>
                </a:solidFill>
                <a:latin typeface="+mn-lt"/>
              </a:rPr>
              <a:t> </a:t>
            </a:r>
            <a:r>
              <a:rPr lang="en-US" sz="2600" b="1" err="1" smtClean="0">
                <a:solidFill>
                  <a:srgbClr val="FF0000"/>
                </a:solidFill>
                <a:latin typeface="+mn-lt"/>
              </a:rPr>
              <a:t>đào</a:t>
            </a:r>
            <a:r>
              <a:rPr lang="en-US" sz="2600" b="1" smtClean="0">
                <a:solidFill>
                  <a:srgbClr val="FF0000"/>
                </a:solidFill>
                <a:latin typeface="+mn-lt"/>
              </a:rPr>
              <a:t> </a:t>
            </a:r>
            <a:r>
              <a:rPr lang="en-US" sz="2600" b="1" err="1" smtClean="0">
                <a:solidFill>
                  <a:srgbClr val="FF0000"/>
                </a:solidFill>
                <a:latin typeface="+mn-lt"/>
              </a:rPr>
              <a:t>tạo</a:t>
            </a:r>
            <a:r>
              <a:rPr lang="en-US" sz="2600" b="1" smtClean="0">
                <a:solidFill>
                  <a:srgbClr val="FF0000"/>
                </a:solidFill>
                <a:latin typeface="+mn-lt"/>
              </a:rPr>
              <a:t>: </a:t>
            </a:r>
            <a:endParaRPr lang="en-US" sz="2600">
              <a:solidFill>
                <a:srgbClr val="FF0000"/>
              </a:solidFill>
              <a:latin typeface="+mn-lt"/>
            </a:endParaRPr>
          </a:p>
        </p:txBody>
      </p:sp>
    </p:spTree>
    <p:extLst>
      <p:ext uri="{BB962C8B-B14F-4D97-AF65-F5344CB8AC3E}">
        <p14:creationId xmlns:p14="http://schemas.microsoft.com/office/powerpoint/2010/main" val="336442389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219200" y="115007"/>
            <a:ext cx="5973327"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3200" b="1" smtClean="0">
                <a:solidFill>
                  <a:srgbClr val="FF0000"/>
                </a:solidFill>
              </a:rPr>
              <a:t>1. CÔNG TÁC ĐÀO TẠO</a:t>
            </a:r>
            <a:endParaRPr lang="en-US" sz="3200">
              <a:solidFill>
                <a:srgbClr val="FF0000"/>
              </a:solidFill>
            </a:endParaRPr>
          </a:p>
        </p:txBody>
      </p:sp>
      <p:cxnSp>
        <p:nvCxnSpPr>
          <p:cNvPr id="13" name="Elbow Connector 12"/>
          <p:cNvCxnSpPr/>
          <p:nvPr/>
        </p:nvCxnSpPr>
        <p:spPr>
          <a:xfrm flipV="1">
            <a:off x="1219200" y="121357"/>
            <a:ext cx="1562012" cy="653343"/>
          </a:xfrm>
          <a:prstGeom prst="bentConnector3">
            <a:avLst>
              <a:gd name="adj1" fmla="val -2442"/>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5562600" y="76200"/>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10" name="Text Placeholder 3"/>
          <p:cNvSpPr txBox="1">
            <a:spLocks/>
          </p:cNvSpPr>
          <p:nvPr/>
        </p:nvSpPr>
        <p:spPr>
          <a:xfrm>
            <a:off x="152400" y="990600"/>
            <a:ext cx="8991600" cy="381000"/>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marL="0" lvl="1"/>
            <a:r>
              <a:rPr lang="en-US" sz="2600" b="1" smtClean="0">
                <a:solidFill>
                  <a:srgbClr val="FF0000"/>
                </a:solidFill>
                <a:latin typeface="+mn-lt"/>
              </a:rPr>
              <a:t>1.3 Công tác phát triển, mở rộng ngành, nghề đào tạo</a:t>
            </a:r>
            <a:endParaRPr lang="en-US" sz="2600">
              <a:solidFill>
                <a:srgbClr val="FF0000"/>
              </a:solidFill>
              <a:latin typeface="+mn-lt"/>
            </a:endParaRPr>
          </a:p>
        </p:txBody>
      </p:sp>
      <p:sp>
        <p:nvSpPr>
          <p:cNvPr id="3" name="Rectangle 2"/>
          <p:cNvSpPr/>
          <p:nvPr/>
        </p:nvSpPr>
        <p:spPr>
          <a:xfrm>
            <a:off x="-19050" y="1447800"/>
            <a:ext cx="9144000" cy="3816429"/>
          </a:xfrm>
          <a:prstGeom prst="rect">
            <a:avLst/>
          </a:prstGeom>
        </p:spPr>
        <p:txBody>
          <a:bodyPr wrap="square">
            <a:spAutoFit/>
          </a:bodyPr>
          <a:lstStyle/>
          <a:p>
            <a:pPr lvl="0" algn="just"/>
            <a:r>
              <a:rPr lang="en-US" sz="2200" smtClean="0">
                <a:latin typeface="+mn-lt"/>
              </a:rPr>
              <a:t>	- </a:t>
            </a:r>
            <a:r>
              <a:rPr lang="en-US" sz="2200">
                <a:latin typeface="+mn-lt"/>
              </a:rPr>
              <a:t>Tổng cục Giáo dục nghề nghiệp, Bộ Lao động – Thương binh và Xã hội cấp phép đào tạo 26 ngành nghề trình độ trung cấp, 26 ngành nghề trình độ cao </a:t>
            </a:r>
            <a:r>
              <a:rPr lang="en-US" sz="2200" smtClean="0">
                <a:latin typeface="+mn-lt"/>
              </a:rPr>
              <a:t>đẳng, trong </a:t>
            </a:r>
            <a:r>
              <a:rPr lang="en-US" sz="2200">
                <a:latin typeface="+mn-lt"/>
              </a:rPr>
              <a:t>đó có 07 nghề </a:t>
            </a:r>
            <a:r>
              <a:rPr lang="en-US" sz="2200" smtClean="0">
                <a:latin typeface="+mn-lt"/>
              </a:rPr>
              <a:t>trọng </a:t>
            </a:r>
            <a:r>
              <a:rPr lang="en-US" sz="2200">
                <a:latin typeface="+mn-lt"/>
              </a:rPr>
              <a:t>điểm với các cấp độ: 02 nghề trọng điểm cấp độ quốc tế (Công nghệ Ô tô, Cơ khí chế tạo), 02 nghề trọng điểm cấp độ khu vực (Điện công nghiệp, Cơ điện tử) và 03 nghề cấp độ quốc gia (Quản trị mạng máy tính; Công nghệ kỹ thuật Điện, Điện tử và Công nghệ kỹ thuật cơ khí).</a:t>
            </a:r>
          </a:p>
          <a:p>
            <a:pPr lvl="0" algn="just"/>
            <a:r>
              <a:rPr lang="en-US" sz="2200" smtClean="0">
                <a:latin typeface="+mn-lt"/>
              </a:rPr>
              <a:t>	- Đăng </a:t>
            </a:r>
            <a:r>
              <a:rPr lang="en-US" sz="2200">
                <a:latin typeface="+mn-lt"/>
              </a:rPr>
              <a:t>ký bổ sung mở 08 nghề </a:t>
            </a:r>
            <a:r>
              <a:rPr lang="en-US" sz="2200" smtClean="0">
                <a:latin typeface="+mn-lt"/>
              </a:rPr>
              <a:t>mới: </a:t>
            </a:r>
            <a:r>
              <a:rPr lang="en-US" sz="2200">
                <a:latin typeface="+mn-lt"/>
              </a:rPr>
              <a:t>Kỹ thuật máy lạnh và điều hòa không khí; Vận hành, sửa chữa thiết bị lạnh, Kỹ thuật xây dựng, Logistic, Thương mại điện tử, Cơ khí chế tạo (cấp độ Quốc tế), Cơ điện tử (cấp độ Asean), Thiết kế đồ họa.</a:t>
            </a:r>
          </a:p>
        </p:txBody>
      </p:sp>
    </p:spTree>
    <p:extLst>
      <p:ext uri="{BB962C8B-B14F-4D97-AF65-F5344CB8AC3E}">
        <p14:creationId xmlns:p14="http://schemas.microsoft.com/office/powerpoint/2010/main" val="412455300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219200" y="115007"/>
            <a:ext cx="5973327"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3200" b="1" smtClean="0">
                <a:solidFill>
                  <a:srgbClr val="FF0000"/>
                </a:solidFill>
              </a:rPr>
              <a:t>1. CÔNG TÁC ĐÀO TẠO</a:t>
            </a:r>
            <a:endParaRPr lang="en-US" sz="3200">
              <a:solidFill>
                <a:srgbClr val="FF0000"/>
              </a:solidFill>
            </a:endParaRPr>
          </a:p>
        </p:txBody>
      </p:sp>
      <p:cxnSp>
        <p:nvCxnSpPr>
          <p:cNvPr id="13" name="Elbow Connector 12"/>
          <p:cNvCxnSpPr/>
          <p:nvPr/>
        </p:nvCxnSpPr>
        <p:spPr>
          <a:xfrm flipV="1">
            <a:off x="1219200" y="121356"/>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5562600" y="149931"/>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10" name="Text Placeholder 3"/>
          <p:cNvSpPr txBox="1">
            <a:spLocks/>
          </p:cNvSpPr>
          <p:nvPr/>
        </p:nvSpPr>
        <p:spPr>
          <a:xfrm>
            <a:off x="152400" y="1144412"/>
            <a:ext cx="8991600" cy="381000"/>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marL="0" lvl="1" algn="just"/>
            <a:r>
              <a:rPr lang="en-US" sz="2600" b="1" smtClean="0">
                <a:solidFill>
                  <a:srgbClr val="FF0000"/>
                </a:solidFill>
                <a:latin typeface="+mn-lt"/>
              </a:rPr>
              <a:t>1.4 Xây dựng, phát triển chương trình đào tạo đáp ứng nguồn nhân lực chất lượng cao</a:t>
            </a:r>
            <a:endParaRPr lang="en-US" sz="2600">
              <a:solidFill>
                <a:srgbClr val="FF0000"/>
              </a:solidFill>
              <a:latin typeface="+mn-lt"/>
            </a:endParaRPr>
          </a:p>
        </p:txBody>
      </p:sp>
      <p:sp>
        <p:nvSpPr>
          <p:cNvPr id="3" name="Rectangle 2"/>
          <p:cNvSpPr/>
          <p:nvPr/>
        </p:nvSpPr>
        <p:spPr>
          <a:xfrm>
            <a:off x="0" y="1981200"/>
            <a:ext cx="9144000" cy="3108543"/>
          </a:xfrm>
          <a:prstGeom prst="rect">
            <a:avLst/>
          </a:prstGeom>
        </p:spPr>
        <p:txBody>
          <a:bodyPr wrap="square">
            <a:spAutoFit/>
          </a:bodyPr>
          <a:lstStyle/>
          <a:p>
            <a:pPr lvl="0" algn="just"/>
            <a:r>
              <a:rPr lang="en-US" sz="2800" smtClean="0">
                <a:latin typeface="+mn-lt"/>
              </a:rPr>
              <a:t>	Chương </a:t>
            </a:r>
            <a:r>
              <a:rPr lang="en-US" sz="2800">
                <a:latin typeface="+mn-lt"/>
              </a:rPr>
              <a:t>trình đào tạo xây dựng có mục tiêu rõ ràng, xác định cụ thể chuẩn kiến thức, kỹ năng, hình thức đào tạo </a:t>
            </a:r>
            <a:r>
              <a:rPr lang="en-US" sz="2800" smtClean="0">
                <a:latin typeface="+mn-lt"/>
              </a:rPr>
              <a:t>được tham </a:t>
            </a:r>
            <a:r>
              <a:rPr lang="en-US" sz="2800">
                <a:latin typeface="+mn-lt"/>
              </a:rPr>
              <a:t>khảo ý kiến </a:t>
            </a:r>
            <a:r>
              <a:rPr lang="en-US" sz="2800" smtClean="0">
                <a:latin typeface="+mn-lt"/>
              </a:rPr>
              <a:t>nhà </a:t>
            </a:r>
            <a:r>
              <a:rPr lang="en-US" sz="2800">
                <a:latin typeface="+mn-lt"/>
              </a:rPr>
              <a:t>tuyển dụng lao động và người học đã tốt nghiệp.</a:t>
            </a:r>
          </a:p>
          <a:p>
            <a:pPr lvl="0" algn="just"/>
            <a:r>
              <a:rPr lang="en-US" sz="2800" smtClean="0">
                <a:latin typeface="+mn-lt"/>
              </a:rPr>
              <a:t>	Hiệu </a:t>
            </a:r>
            <a:r>
              <a:rPr lang="en-US" sz="2800">
                <a:latin typeface="+mn-lt"/>
              </a:rPr>
              <a:t>chỉnh chương trình đào tạo và đề cương chi tiết một số học phần, giáo trình </a:t>
            </a:r>
            <a:r>
              <a:rPr lang="en-US" sz="2800" smtClean="0">
                <a:latin typeface="+mn-lt"/>
              </a:rPr>
              <a:t>một số nghề để </a:t>
            </a:r>
            <a:r>
              <a:rPr lang="en-US" sz="2800">
                <a:latin typeface="+mn-lt"/>
              </a:rPr>
              <a:t>đảm bảo cập nhật thông tin mới, phù hợp với yêu cầu của thực tiễn.</a:t>
            </a:r>
          </a:p>
        </p:txBody>
      </p:sp>
    </p:spTree>
    <p:extLst>
      <p:ext uri="{BB962C8B-B14F-4D97-AF65-F5344CB8AC3E}">
        <p14:creationId xmlns:p14="http://schemas.microsoft.com/office/powerpoint/2010/main" val="43742792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219200" y="115007"/>
            <a:ext cx="5973327"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3200" b="1" smtClean="0">
                <a:solidFill>
                  <a:srgbClr val="FF0000"/>
                </a:solidFill>
              </a:rPr>
              <a:t>1. CÔNG TÁC ĐÀO TẠO</a:t>
            </a:r>
            <a:endParaRPr lang="en-US" sz="3200">
              <a:solidFill>
                <a:srgbClr val="FF0000"/>
              </a:solidFill>
            </a:endParaRPr>
          </a:p>
        </p:txBody>
      </p:sp>
      <p:cxnSp>
        <p:nvCxnSpPr>
          <p:cNvPr id="13" name="Elbow Connector 12"/>
          <p:cNvCxnSpPr/>
          <p:nvPr/>
        </p:nvCxnSpPr>
        <p:spPr>
          <a:xfrm flipV="1">
            <a:off x="1219200" y="121356"/>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5562600" y="149931"/>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10" name="Text Placeholder 3"/>
          <p:cNvSpPr txBox="1">
            <a:spLocks/>
          </p:cNvSpPr>
          <p:nvPr/>
        </p:nvSpPr>
        <p:spPr>
          <a:xfrm>
            <a:off x="152400" y="1144412"/>
            <a:ext cx="8991600" cy="381000"/>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marL="0" lvl="1" algn="just"/>
            <a:r>
              <a:rPr lang="en-US" sz="2600" b="1" smtClean="0">
                <a:solidFill>
                  <a:srgbClr val="FF0000"/>
                </a:solidFill>
                <a:latin typeface="+mn-lt"/>
              </a:rPr>
              <a:t>1.5 Công </a:t>
            </a:r>
            <a:r>
              <a:rPr lang="en-US" sz="2600" b="1">
                <a:solidFill>
                  <a:srgbClr val="FF0000"/>
                </a:solidFill>
                <a:latin typeface="+mn-lt"/>
              </a:rPr>
              <a:t>tác đào tạo gắn với nhu cầu doanh nghiệp </a:t>
            </a:r>
            <a:endParaRPr lang="en-US" sz="2600">
              <a:solidFill>
                <a:srgbClr val="FF0000"/>
              </a:solidFill>
              <a:latin typeface="+mn-lt"/>
            </a:endParaRPr>
          </a:p>
        </p:txBody>
      </p:sp>
      <p:sp>
        <p:nvSpPr>
          <p:cNvPr id="3" name="Rectangle 2"/>
          <p:cNvSpPr/>
          <p:nvPr/>
        </p:nvSpPr>
        <p:spPr>
          <a:xfrm>
            <a:off x="19050" y="1676400"/>
            <a:ext cx="9144000" cy="3785652"/>
          </a:xfrm>
          <a:prstGeom prst="rect">
            <a:avLst/>
          </a:prstGeom>
        </p:spPr>
        <p:txBody>
          <a:bodyPr wrap="square">
            <a:spAutoFit/>
          </a:bodyPr>
          <a:lstStyle/>
          <a:p>
            <a:pPr lvl="0" algn="just"/>
            <a:r>
              <a:rPr lang="en-US" sz="2400" smtClean="0">
                <a:latin typeface="+mn-lt"/>
              </a:rPr>
              <a:t>	- T</a:t>
            </a:r>
            <a:r>
              <a:rPr lang="x-none" sz="2400" smtClean="0">
                <a:latin typeface="+mn-lt"/>
              </a:rPr>
              <a:t>ổ </a:t>
            </a:r>
            <a:r>
              <a:rPr lang="x-none" sz="2400">
                <a:latin typeface="+mn-lt"/>
              </a:rPr>
              <a:t>chức 04 lớp đào tạo, bồi dưỡng nâng cao kỹ năng nghề Pha</a:t>
            </a:r>
            <a:r>
              <a:rPr lang="en-US" sz="2400">
                <a:latin typeface="+mn-lt"/>
              </a:rPr>
              <a:t>y</a:t>
            </a:r>
            <a:r>
              <a:rPr lang="x-none" sz="2400">
                <a:latin typeface="+mn-lt"/>
              </a:rPr>
              <a:t>, Mài, Lập trình Tiện CNC, Cắt gọt kim loại cho 80 công nhân, người lao động học trực tiếp tại xưởng của 02 doanh nghiệp (Công ty TNHH Juki Việt </a:t>
            </a:r>
            <a:r>
              <a:rPr lang="x-none" sz="2400" smtClean="0">
                <a:latin typeface="+mn-lt"/>
              </a:rPr>
              <a:t>Nam, </a:t>
            </a:r>
            <a:r>
              <a:rPr lang="en-US" sz="2400" smtClean="0">
                <a:latin typeface="+mn-lt"/>
              </a:rPr>
              <a:t>KCX </a:t>
            </a:r>
            <a:r>
              <a:rPr lang="x-none" sz="2400" smtClean="0">
                <a:latin typeface="+mn-lt"/>
              </a:rPr>
              <a:t>Tân Thuận</a:t>
            </a:r>
            <a:r>
              <a:rPr lang="en-US" sz="2400" smtClean="0">
                <a:latin typeface="+mn-lt"/>
              </a:rPr>
              <a:t> </a:t>
            </a:r>
            <a:r>
              <a:rPr lang="x-none" sz="2400" smtClean="0">
                <a:latin typeface="+mn-lt"/>
              </a:rPr>
              <a:t>và </a:t>
            </a:r>
            <a:r>
              <a:rPr lang="x-none" sz="2400">
                <a:latin typeface="+mn-lt"/>
              </a:rPr>
              <a:t>Công ty Cổ phần </a:t>
            </a:r>
            <a:r>
              <a:rPr lang="x-none" sz="2400" smtClean="0">
                <a:latin typeface="+mn-lt"/>
              </a:rPr>
              <a:t>Nakyco</a:t>
            </a:r>
            <a:r>
              <a:rPr lang="en-US" sz="2400" smtClean="0">
                <a:latin typeface="+mn-lt"/>
              </a:rPr>
              <a:t>)</a:t>
            </a:r>
          </a:p>
          <a:p>
            <a:pPr lvl="0" algn="just"/>
            <a:r>
              <a:rPr lang="en-US" sz="2400">
                <a:latin typeface="+mn-lt"/>
              </a:rPr>
              <a:t>	</a:t>
            </a:r>
            <a:r>
              <a:rPr lang="en-US" sz="2400" smtClean="0">
                <a:latin typeface="+mn-lt"/>
              </a:rPr>
              <a:t>- K</a:t>
            </a:r>
            <a:r>
              <a:rPr lang="x-none" sz="2400" smtClean="0">
                <a:latin typeface="+mn-lt"/>
              </a:rPr>
              <a:t>hảo sát</a:t>
            </a:r>
            <a:r>
              <a:rPr lang="en-US" sz="2400" smtClean="0">
                <a:latin typeface="+mn-lt"/>
              </a:rPr>
              <a:t>,</a:t>
            </a:r>
            <a:r>
              <a:rPr lang="x-none" sz="2400" smtClean="0">
                <a:latin typeface="+mn-lt"/>
              </a:rPr>
              <a:t> bồi </a:t>
            </a:r>
            <a:r>
              <a:rPr lang="x-none" sz="2400">
                <a:latin typeface="+mn-lt"/>
              </a:rPr>
              <a:t>dưỡng, nâng cao tay nghề </a:t>
            </a:r>
            <a:r>
              <a:rPr lang="x-none" sz="2400" smtClean="0">
                <a:latin typeface="+mn-lt"/>
              </a:rPr>
              <a:t>cho </a:t>
            </a:r>
            <a:r>
              <a:rPr lang="x-none" sz="2400">
                <a:latin typeface="+mn-lt"/>
              </a:rPr>
              <a:t>50 công nhân, lao động </a:t>
            </a:r>
            <a:r>
              <a:rPr lang="en-US" sz="2400" smtClean="0">
                <a:latin typeface="+mn-lt"/>
              </a:rPr>
              <a:t>các </a:t>
            </a:r>
            <a:r>
              <a:rPr lang="x-none" sz="2400" smtClean="0">
                <a:latin typeface="+mn-lt"/>
              </a:rPr>
              <a:t>nghề</a:t>
            </a:r>
            <a:r>
              <a:rPr lang="x-none" sz="2400">
                <a:latin typeface="+mn-lt"/>
              </a:rPr>
              <a:t>: </a:t>
            </a:r>
            <a:r>
              <a:rPr lang="en-US" sz="2400" smtClean="0">
                <a:latin typeface="+mn-lt"/>
              </a:rPr>
              <a:t>K</a:t>
            </a:r>
            <a:r>
              <a:rPr lang="x-none" sz="2400" smtClean="0">
                <a:latin typeface="+mn-lt"/>
              </a:rPr>
              <a:t>iến </a:t>
            </a:r>
            <a:r>
              <a:rPr lang="x-none" sz="2400">
                <a:latin typeface="+mn-lt"/>
              </a:rPr>
              <a:t>thức </a:t>
            </a:r>
            <a:r>
              <a:rPr lang="x-none" sz="2400" smtClean="0">
                <a:latin typeface="+mn-lt"/>
              </a:rPr>
              <a:t>Hàn</a:t>
            </a:r>
            <a:r>
              <a:rPr lang="en-US" sz="2400" smtClean="0">
                <a:latin typeface="+mn-lt"/>
              </a:rPr>
              <a:t>,</a:t>
            </a:r>
            <a:r>
              <a:rPr lang="x-none" sz="2400" smtClean="0">
                <a:latin typeface="+mn-lt"/>
              </a:rPr>
              <a:t> Công </a:t>
            </a:r>
            <a:r>
              <a:rPr lang="x-none" sz="2400">
                <a:latin typeface="+mn-lt"/>
              </a:rPr>
              <a:t>nghệ đúc kim loại, Công nghệ nhiệt luyện, Thiết bị mạ điện phân, Thiết bị sơn, sơn tĩnh điện; đào tạo kiến thức nền máy gia công áp lực: cắt, đột, dập chấn, lốc tại xưởng nhà máy Z756 Khu Công nghiệp quốc phòng Long Bình, Đồng Nai</a:t>
            </a:r>
            <a:r>
              <a:rPr lang="en-US" sz="2400" smtClean="0">
                <a:latin typeface="+mn-lt"/>
              </a:rPr>
              <a:t>. </a:t>
            </a:r>
            <a:endParaRPr lang="en-US" sz="2400">
              <a:latin typeface="+mn-lt"/>
            </a:endParaRPr>
          </a:p>
          <a:p>
            <a:pPr lvl="0" algn="just"/>
            <a:r>
              <a:rPr lang="en-US" sz="2400" smtClean="0">
                <a:latin typeface="+mn-lt"/>
              </a:rPr>
              <a:t>	</a:t>
            </a:r>
            <a:endParaRPr lang="en-US" sz="2400">
              <a:latin typeface="+mn-lt"/>
            </a:endParaRPr>
          </a:p>
        </p:txBody>
      </p:sp>
    </p:spTree>
    <p:extLst>
      <p:ext uri="{BB962C8B-B14F-4D97-AF65-F5344CB8AC3E}">
        <p14:creationId xmlns:p14="http://schemas.microsoft.com/office/powerpoint/2010/main" val="193402718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219200" y="115007"/>
            <a:ext cx="5973327"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3200" b="1" smtClean="0">
                <a:solidFill>
                  <a:srgbClr val="FF0000"/>
                </a:solidFill>
              </a:rPr>
              <a:t>1. CÔNG TÁC ĐÀO TẠO</a:t>
            </a:r>
            <a:endParaRPr lang="en-US" sz="3200">
              <a:solidFill>
                <a:srgbClr val="FF0000"/>
              </a:solidFill>
            </a:endParaRPr>
          </a:p>
        </p:txBody>
      </p:sp>
      <p:cxnSp>
        <p:nvCxnSpPr>
          <p:cNvPr id="13" name="Elbow Connector 12"/>
          <p:cNvCxnSpPr/>
          <p:nvPr/>
        </p:nvCxnSpPr>
        <p:spPr>
          <a:xfrm flipV="1">
            <a:off x="1219200" y="121356"/>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5562600" y="149931"/>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10" name="Text Placeholder 3"/>
          <p:cNvSpPr txBox="1">
            <a:spLocks/>
          </p:cNvSpPr>
          <p:nvPr/>
        </p:nvSpPr>
        <p:spPr>
          <a:xfrm>
            <a:off x="152400" y="1144412"/>
            <a:ext cx="8991600" cy="381000"/>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marL="0" lvl="1" algn="just"/>
            <a:r>
              <a:rPr lang="en-US" sz="2600" b="1" smtClean="0">
                <a:solidFill>
                  <a:srgbClr val="FF0000"/>
                </a:solidFill>
                <a:latin typeface="+mn-lt"/>
              </a:rPr>
              <a:t>1.5 Công </a:t>
            </a:r>
            <a:r>
              <a:rPr lang="en-US" sz="2600" b="1">
                <a:solidFill>
                  <a:srgbClr val="FF0000"/>
                </a:solidFill>
                <a:latin typeface="+mn-lt"/>
              </a:rPr>
              <a:t>tác đào tạo gắn với nhu cầu doanh nghiệp </a:t>
            </a:r>
            <a:endParaRPr lang="en-US" sz="2600">
              <a:solidFill>
                <a:srgbClr val="FF0000"/>
              </a:solidFill>
              <a:latin typeface="+mn-lt"/>
            </a:endParaRPr>
          </a:p>
        </p:txBody>
      </p:sp>
      <p:sp>
        <p:nvSpPr>
          <p:cNvPr id="3" name="Rectangle 2"/>
          <p:cNvSpPr/>
          <p:nvPr/>
        </p:nvSpPr>
        <p:spPr>
          <a:xfrm>
            <a:off x="19050" y="1676400"/>
            <a:ext cx="9144000" cy="4893647"/>
          </a:xfrm>
          <a:prstGeom prst="rect">
            <a:avLst/>
          </a:prstGeom>
        </p:spPr>
        <p:txBody>
          <a:bodyPr wrap="square">
            <a:spAutoFit/>
          </a:bodyPr>
          <a:lstStyle/>
          <a:p>
            <a:pPr algn="just"/>
            <a:r>
              <a:rPr lang="en-US" sz="2400" smtClean="0">
                <a:latin typeface="+mn-lt"/>
              </a:rPr>
              <a:t>	- Có mối quan hệ với 1000 </a:t>
            </a:r>
            <a:r>
              <a:rPr lang="en-US" sz="2400">
                <a:latin typeface="+mn-lt"/>
              </a:rPr>
              <a:t>doanh </a:t>
            </a:r>
            <a:r>
              <a:rPr lang="en-US" sz="2400" smtClean="0">
                <a:latin typeface="+mn-lt"/>
              </a:rPr>
              <a:t>nghiệp, về: Thực </a:t>
            </a:r>
            <a:r>
              <a:rPr lang="en-US" sz="2400">
                <a:latin typeface="+mn-lt"/>
              </a:rPr>
              <a:t>tập, </a:t>
            </a:r>
            <a:r>
              <a:rPr lang="en-US" sz="2400" smtClean="0">
                <a:latin typeface="+mn-lt"/>
              </a:rPr>
              <a:t>tuyển </a:t>
            </a:r>
            <a:r>
              <a:rPr lang="en-US" sz="2400">
                <a:latin typeface="+mn-lt"/>
              </a:rPr>
              <a:t>dụng </a:t>
            </a:r>
            <a:r>
              <a:rPr lang="en-US" sz="2400" smtClean="0">
                <a:latin typeface="+mn-lt"/>
              </a:rPr>
              <a:t>làm </a:t>
            </a:r>
            <a:r>
              <a:rPr lang="en-US" sz="2400">
                <a:latin typeface="+mn-lt"/>
              </a:rPr>
              <a:t>việc, </a:t>
            </a:r>
            <a:r>
              <a:rPr lang="en-US" sz="2400" smtClean="0">
                <a:latin typeface="+mn-lt"/>
              </a:rPr>
              <a:t>tài </a:t>
            </a:r>
            <a:r>
              <a:rPr lang="en-US" sz="2400">
                <a:latin typeface="+mn-lt"/>
              </a:rPr>
              <a:t>trợ </a:t>
            </a:r>
            <a:r>
              <a:rPr lang="en-US" sz="2400" smtClean="0">
                <a:latin typeface="+mn-lt"/>
              </a:rPr>
              <a:t>mô </a:t>
            </a:r>
            <a:r>
              <a:rPr lang="en-US" sz="2400">
                <a:latin typeface="+mn-lt"/>
              </a:rPr>
              <a:t>hình, trang thiết bị </a:t>
            </a:r>
            <a:r>
              <a:rPr lang="en-US" sz="2400" smtClean="0">
                <a:latin typeface="+mn-lt"/>
              </a:rPr>
              <a:t>dạy học và </a:t>
            </a:r>
            <a:r>
              <a:rPr lang="en-US" sz="2400">
                <a:latin typeface="+mn-lt"/>
              </a:rPr>
              <a:t>học bổng cho HSSV có hoàn cảnh khó khăn. </a:t>
            </a:r>
            <a:endParaRPr lang="en-US" sz="2400" smtClean="0">
              <a:latin typeface="+mn-lt"/>
            </a:endParaRPr>
          </a:p>
          <a:p>
            <a:pPr algn="just"/>
            <a:r>
              <a:rPr lang="en-US" sz="2400">
                <a:latin typeface="+mn-lt"/>
              </a:rPr>
              <a:t>	</a:t>
            </a:r>
            <a:r>
              <a:rPr lang="en-US" sz="2400" smtClean="0">
                <a:latin typeface="+mn-lt"/>
              </a:rPr>
              <a:t>- Tổng </a:t>
            </a:r>
            <a:r>
              <a:rPr lang="en-US" sz="2400">
                <a:latin typeface="+mn-lt"/>
              </a:rPr>
              <a:t>số HSSV được nhận học bổng “vượt khó học tập</a:t>
            </a:r>
            <a:r>
              <a:rPr lang="en-US" sz="2400" smtClean="0">
                <a:latin typeface="+mn-lt"/>
              </a:rPr>
              <a:t>” năm 2017 hơn </a:t>
            </a:r>
            <a:r>
              <a:rPr lang="en-US" sz="2400">
                <a:latin typeface="+mn-lt"/>
              </a:rPr>
              <a:t>300 lượt với số tiền tài trợ </a:t>
            </a:r>
            <a:r>
              <a:rPr lang="en-US" sz="2400" smtClean="0">
                <a:latin typeface="+mn-lt"/>
              </a:rPr>
              <a:t>hơn </a:t>
            </a:r>
            <a:r>
              <a:rPr lang="en-US" sz="2400">
                <a:latin typeface="+mn-lt"/>
              </a:rPr>
              <a:t>600 triệu đồng, trong đó số HSSV thuộc hộ nghèo, hộ cận nghèo và gia đình chính sách là 99 lượt với trị giá gần 200 triệu đồng. </a:t>
            </a:r>
            <a:endParaRPr lang="en-US" sz="2400" smtClean="0">
              <a:latin typeface="+mn-lt"/>
            </a:endParaRPr>
          </a:p>
          <a:p>
            <a:pPr algn="just"/>
            <a:r>
              <a:rPr lang="en-US" sz="2400">
                <a:latin typeface="+mn-lt"/>
              </a:rPr>
              <a:t>	</a:t>
            </a:r>
            <a:r>
              <a:rPr lang="en-US" sz="2400" smtClean="0">
                <a:latin typeface="+mn-lt"/>
              </a:rPr>
              <a:t>- Năm </a:t>
            </a:r>
            <a:r>
              <a:rPr lang="en-US" sz="2400">
                <a:latin typeface="+mn-lt"/>
              </a:rPr>
              <a:t>2018, </a:t>
            </a:r>
            <a:r>
              <a:rPr lang="en-US" sz="2400" smtClean="0">
                <a:latin typeface="+mn-lt"/>
              </a:rPr>
              <a:t>tổ </a:t>
            </a:r>
            <a:r>
              <a:rPr lang="en-US" sz="2400">
                <a:latin typeface="+mn-lt"/>
              </a:rPr>
              <a:t>chức đào tạo thí điểm mô hình “Đào tạo kép”, </a:t>
            </a:r>
            <a:r>
              <a:rPr lang="en-US" sz="2400" smtClean="0">
                <a:latin typeface="+mn-lt"/>
              </a:rPr>
              <a:t>đào </a:t>
            </a:r>
            <a:r>
              <a:rPr lang="en-US" sz="2400">
                <a:latin typeface="+mn-lt"/>
              </a:rPr>
              <a:t>tạo 4 nhóm ngành công nghiệp trọng yếu, theo phương thức 30% thời gian học tại Trường và 70% thực hành kỹ năng nghề chuyên sâu tại doanh nghiệp.</a:t>
            </a:r>
          </a:p>
          <a:p>
            <a:pPr lvl="0" algn="just"/>
            <a:endParaRPr lang="en-US" sz="2400">
              <a:latin typeface="+mn-lt"/>
            </a:endParaRPr>
          </a:p>
          <a:p>
            <a:pPr lvl="0" algn="just"/>
            <a:r>
              <a:rPr lang="en-US" sz="2400" smtClean="0">
                <a:latin typeface="+mn-lt"/>
              </a:rPr>
              <a:t>	</a:t>
            </a:r>
            <a:endParaRPr lang="en-US" sz="2400">
              <a:latin typeface="+mn-lt"/>
            </a:endParaRPr>
          </a:p>
        </p:txBody>
      </p:sp>
    </p:spTree>
    <p:extLst>
      <p:ext uri="{BB962C8B-B14F-4D97-AF65-F5344CB8AC3E}">
        <p14:creationId xmlns:p14="http://schemas.microsoft.com/office/powerpoint/2010/main" val="174138950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219200" y="115007"/>
            <a:ext cx="5973327"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3200" b="1" smtClean="0">
                <a:solidFill>
                  <a:srgbClr val="FF0000"/>
                </a:solidFill>
              </a:rPr>
              <a:t>1. CÔNG TÁC ĐÀO TẠO</a:t>
            </a:r>
            <a:endParaRPr lang="en-US" sz="3200">
              <a:solidFill>
                <a:srgbClr val="FF0000"/>
              </a:solidFill>
            </a:endParaRPr>
          </a:p>
        </p:txBody>
      </p:sp>
      <p:cxnSp>
        <p:nvCxnSpPr>
          <p:cNvPr id="13" name="Elbow Connector 12"/>
          <p:cNvCxnSpPr/>
          <p:nvPr/>
        </p:nvCxnSpPr>
        <p:spPr>
          <a:xfrm flipV="1">
            <a:off x="1219200" y="121356"/>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5562600" y="149931"/>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10" name="Text Placeholder 3"/>
          <p:cNvSpPr txBox="1">
            <a:spLocks/>
          </p:cNvSpPr>
          <p:nvPr/>
        </p:nvSpPr>
        <p:spPr>
          <a:xfrm>
            <a:off x="152400" y="1144412"/>
            <a:ext cx="8991600" cy="381000"/>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marL="0" lvl="1"/>
            <a:r>
              <a:rPr lang="en-US" sz="2800" b="1" smtClean="0">
                <a:solidFill>
                  <a:srgbClr val="FF0000"/>
                </a:solidFill>
                <a:latin typeface="+mn-lt"/>
              </a:rPr>
              <a:t>1.6 Thống </a:t>
            </a:r>
            <a:r>
              <a:rPr lang="en-US" sz="2800" b="1">
                <a:solidFill>
                  <a:srgbClr val="FF0000"/>
                </a:solidFill>
                <a:latin typeface="+mn-lt"/>
              </a:rPr>
              <a:t>kê</a:t>
            </a:r>
            <a:r>
              <a:rPr lang="pt-BR" sz="2800" b="1">
                <a:solidFill>
                  <a:srgbClr val="FF0000"/>
                </a:solidFill>
                <a:latin typeface="+mn-lt"/>
              </a:rPr>
              <a:t> sinh viên, học viên đã tốt nghiệp có việc làm:  </a:t>
            </a:r>
            <a:endParaRPr lang="en-US" sz="2800">
              <a:solidFill>
                <a:srgbClr val="FF0000"/>
              </a:solidFill>
              <a:latin typeface="+mn-lt"/>
            </a:endParaRPr>
          </a:p>
        </p:txBody>
      </p:sp>
      <p:graphicFrame>
        <p:nvGraphicFramePr>
          <p:cNvPr id="8" name="Chart 7"/>
          <p:cNvGraphicFramePr/>
          <p:nvPr>
            <p:extLst>
              <p:ext uri="{D42A27DB-BD31-4B8C-83A1-F6EECF244321}">
                <p14:modId xmlns:p14="http://schemas.microsoft.com/office/powerpoint/2010/main" val="1391415707"/>
              </p:ext>
            </p:extLst>
          </p:nvPr>
        </p:nvGraphicFramePr>
        <p:xfrm>
          <a:off x="133350" y="2381250"/>
          <a:ext cx="8763000" cy="4064000"/>
        </p:xfrm>
        <a:graphic>
          <a:graphicData uri="http://schemas.openxmlformats.org/drawingml/2006/chart">
            <c:chart xmlns:c="http://schemas.openxmlformats.org/drawingml/2006/chart" xmlns:r="http://schemas.openxmlformats.org/officeDocument/2006/relationships" r:id="rId2"/>
          </a:graphicData>
        </a:graphic>
      </p:graphicFrame>
      <p:sp>
        <p:nvSpPr>
          <p:cNvPr id="9" name="Rounded Rectangle 8"/>
          <p:cNvSpPr/>
          <p:nvPr/>
        </p:nvSpPr>
        <p:spPr>
          <a:xfrm>
            <a:off x="361950" y="1676400"/>
            <a:ext cx="8305800" cy="6096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pt-BR" b="1">
                <a:latin typeface="Times New Roman" pitchFamily="18" charset="0"/>
                <a:cs typeface="Times New Roman" pitchFamily="18" charset="0"/>
              </a:rPr>
              <a:t>Nhà trường thực hiện khảo sát về tình trạng việc làm trên 562/747 HSSV đã tốt nghiệp từ tháng 9/2017 đến tháng 3/2018 (6 tháng), cụ thể như </a:t>
            </a:r>
            <a:r>
              <a:rPr lang="pt-BR" b="1" smtClean="0">
                <a:latin typeface="Times New Roman" pitchFamily="18" charset="0"/>
                <a:cs typeface="Times New Roman" pitchFamily="18" charset="0"/>
              </a:rPr>
              <a:t>sau: </a:t>
            </a:r>
            <a:endParaRPr lang="en-US" b="1">
              <a:latin typeface="Times New Roman" pitchFamily="18" charset="0"/>
              <a:cs typeface="Times New Roman" pitchFamily="18" charset="0"/>
            </a:endParaRPr>
          </a:p>
        </p:txBody>
      </p:sp>
    </p:spTree>
    <p:extLst>
      <p:ext uri="{BB962C8B-B14F-4D97-AF65-F5344CB8AC3E}">
        <p14:creationId xmlns:p14="http://schemas.microsoft.com/office/powerpoint/2010/main" val="247873282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219200" y="115007"/>
            <a:ext cx="5973327"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3200" b="1" smtClean="0">
                <a:solidFill>
                  <a:srgbClr val="FF0000"/>
                </a:solidFill>
              </a:rPr>
              <a:t>1. CÔNG TÁC ĐÀO TẠO</a:t>
            </a:r>
            <a:endParaRPr lang="en-US" sz="3200">
              <a:solidFill>
                <a:srgbClr val="FF0000"/>
              </a:solidFill>
            </a:endParaRPr>
          </a:p>
        </p:txBody>
      </p:sp>
      <p:cxnSp>
        <p:nvCxnSpPr>
          <p:cNvPr id="13" name="Elbow Connector 12"/>
          <p:cNvCxnSpPr/>
          <p:nvPr/>
        </p:nvCxnSpPr>
        <p:spPr>
          <a:xfrm flipV="1">
            <a:off x="1219200" y="121356"/>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5562600" y="149931"/>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10" name="Text Placeholder 3"/>
          <p:cNvSpPr txBox="1">
            <a:spLocks/>
          </p:cNvSpPr>
          <p:nvPr/>
        </p:nvSpPr>
        <p:spPr>
          <a:xfrm>
            <a:off x="152400" y="1066800"/>
            <a:ext cx="8991600" cy="381000"/>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marL="0" lvl="1"/>
            <a:r>
              <a:rPr lang="en-US" sz="2600" b="1" smtClean="0">
                <a:solidFill>
                  <a:srgbClr val="FF0000"/>
                </a:solidFill>
                <a:latin typeface="+mn-lt"/>
              </a:rPr>
              <a:t>1.7  </a:t>
            </a:r>
            <a:r>
              <a:rPr lang="en-US" sz="2600" b="1">
                <a:solidFill>
                  <a:srgbClr val="FF0000"/>
                </a:solidFill>
                <a:latin typeface="+mn-lt"/>
              </a:rPr>
              <a:t>Về thực hiện chế độ chính sách và hỗ trợ, khuyến khích học tập đối với Học sinh – Sinh viên.</a:t>
            </a:r>
            <a:endParaRPr lang="en-US" sz="2600">
              <a:solidFill>
                <a:srgbClr val="FF0000"/>
              </a:solidFill>
              <a:latin typeface="+mn-lt"/>
            </a:endParaRPr>
          </a:p>
        </p:txBody>
      </p:sp>
      <p:sp>
        <p:nvSpPr>
          <p:cNvPr id="2" name="Rectangle 1"/>
          <p:cNvSpPr/>
          <p:nvPr/>
        </p:nvSpPr>
        <p:spPr>
          <a:xfrm>
            <a:off x="152400" y="1600200"/>
            <a:ext cx="8839200" cy="3939540"/>
          </a:xfrm>
          <a:prstGeom prst="rect">
            <a:avLst/>
          </a:prstGeom>
        </p:spPr>
        <p:txBody>
          <a:bodyPr wrap="square">
            <a:spAutoFit/>
          </a:bodyPr>
          <a:lstStyle/>
          <a:p>
            <a:pPr algn="just"/>
            <a:r>
              <a:rPr lang="en-US" sz="2600" smtClean="0">
                <a:latin typeface="+mn-lt"/>
              </a:rPr>
              <a:t>- </a:t>
            </a:r>
            <a:r>
              <a:rPr lang="en-US" sz="2800" smtClean="0">
                <a:latin typeface="+mn-lt"/>
              </a:rPr>
              <a:t>Tổng </a:t>
            </a:r>
            <a:r>
              <a:rPr lang="en-US" sz="2800">
                <a:latin typeface="+mn-lt"/>
              </a:rPr>
              <a:t>số HSSV được miễn giảm học phí trong năm học 2017 – 2018 là 2.235 lượt với số tiền miễn giảm trị giá 15 tỷ 600 triệu đồng, trong đó số HSSV thuộc hộ nghèo, hộ cận nghèo và gia đình chính sách là 139 lượt với trị giá hơn 788 triệu đồng.</a:t>
            </a:r>
          </a:p>
          <a:p>
            <a:pPr algn="just"/>
            <a:r>
              <a:rPr lang="en-US" sz="2800" smtClean="0">
                <a:latin typeface="+mn-lt"/>
              </a:rPr>
              <a:t>- Tổng </a:t>
            </a:r>
            <a:r>
              <a:rPr lang="en-US" sz="2800">
                <a:latin typeface="+mn-lt"/>
              </a:rPr>
              <a:t>số HSSV được nhận học bổng khuyến khích học tập năm học 2017 – 2018 là 179 lượt với số tiền học bổng trị giá 279 triệu đồng</a:t>
            </a:r>
            <a:r>
              <a:rPr lang="en-US" sz="2800" smtClean="0">
                <a:latin typeface="+mn-lt"/>
              </a:rPr>
              <a:t>.</a:t>
            </a:r>
          </a:p>
          <a:p>
            <a:pPr algn="just"/>
            <a:endParaRPr lang="en-US" sz="2600">
              <a:latin typeface="+mn-lt"/>
            </a:endParaRPr>
          </a:p>
        </p:txBody>
      </p:sp>
    </p:spTree>
    <p:extLst>
      <p:ext uri="{BB962C8B-B14F-4D97-AF65-F5344CB8AC3E}">
        <p14:creationId xmlns:p14="http://schemas.microsoft.com/office/powerpoint/2010/main" val="17046403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219200" y="115007"/>
            <a:ext cx="5973327"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3200" b="1" smtClean="0">
                <a:solidFill>
                  <a:srgbClr val="FF0000"/>
                </a:solidFill>
              </a:rPr>
              <a:t>1. CÔNG TÁC ĐÀO TẠO</a:t>
            </a:r>
            <a:endParaRPr lang="en-US" sz="3200">
              <a:solidFill>
                <a:srgbClr val="FF0000"/>
              </a:solidFill>
            </a:endParaRPr>
          </a:p>
        </p:txBody>
      </p:sp>
      <p:cxnSp>
        <p:nvCxnSpPr>
          <p:cNvPr id="13" name="Elbow Connector 12"/>
          <p:cNvCxnSpPr/>
          <p:nvPr/>
        </p:nvCxnSpPr>
        <p:spPr>
          <a:xfrm flipV="1">
            <a:off x="1219200" y="121356"/>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5562600" y="149931"/>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10" name="Text Placeholder 3"/>
          <p:cNvSpPr txBox="1">
            <a:spLocks/>
          </p:cNvSpPr>
          <p:nvPr/>
        </p:nvSpPr>
        <p:spPr>
          <a:xfrm>
            <a:off x="152400" y="1066800"/>
            <a:ext cx="8991600" cy="381000"/>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marL="0" lvl="1"/>
            <a:r>
              <a:rPr lang="en-US" sz="2600" b="1" smtClean="0">
                <a:solidFill>
                  <a:srgbClr val="FF0000"/>
                </a:solidFill>
                <a:latin typeface="+mn-lt"/>
              </a:rPr>
              <a:t>1.7  </a:t>
            </a:r>
            <a:r>
              <a:rPr lang="en-US" sz="2600" b="1">
                <a:solidFill>
                  <a:srgbClr val="FF0000"/>
                </a:solidFill>
                <a:latin typeface="+mn-lt"/>
              </a:rPr>
              <a:t>Về thực hiện chế độ chính sách và hỗ trợ, khuyến khích học tập đối với Học sinh – Sinh viên.</a:t>
            </a:r>
            <a:endParaRPr lang="en-US" sz="2600">
              <a:solidFill>
                <a:srgbClr val="FF0000"/>
              </a:solidFill>
              <a:latin typeface="+mn-lt"/>
            </a:endParaRPr>
          </a:p>
        </p:txBody>
      </p:sp>
      <p:sp>
        <p:nvSpPr>
          <p:cNvPr id="2" name="Rectangle 1"/>
          <p:cNvSpPr/>
          <p:nvPr/>
        </p:nvSpPr>
        <p:spPr>
          <a:xfrm>
            <a:off x="133350" y="1905000"/>
            <a:ext cx="8839200" cy="4832092"/>
          </a:xfrm>
          <a:prstGeom prst="rect">
            <a:avLst/>
          </a:prstGeom>
        </p:spPr>
        <p:txBody>
          <a:bodyPr wrap="square">
            <a:spAutoFit/>
          </a:bodyPr>
          <a:lstStyle/>
          <a:p>
            <a:pPr algn="just"/>
            <a:r>
              <a:rPr lang="en-US" sz="2800" smtClean="0">
                <a:latin typeface="+mn-lt"/>
              </a:rPr>
              <a:t>	</a:t>
            </a:r>
            <a:r>
              <a:rPr lang="en-US" sz="2800">
                <a:latin typeface="+mn-lt"/>
              </a:rPr>
              <a:t> </a:t>
            </a:r>
            <a:r>
              <a:rPr lang="en-US" sz="2800" smtClean="0">
                <a:latin typeface="+mn-lt"/>
              </a:rPr>
              <a:t>Xây </a:t>
            </a:r>
            <a:r>
              <a:rPr lang="en-US" sz="2800">
                <a:latin typeface="+mn-lt"/>
              </a:rPr>
              <a:t>dựng môi trường giáo dục an toàn, lành mạnh, thân thiện, bảo đảm an ninh trật tự, xây dựng văn hóa nhà trường, giáo dục kỹ năng sống cho học sinh sinh viên.</a:t>
            </a:r>
          </a:p>
          <a:p>
            <a:pPr algn="just"/>
            <a:r>
              <a:rPr lang="en-US" sz="2800">
                <a:latin typeface="+mn-lt"/>
              </a:rPr>
              <a:t>	Tuyên truyền vận động HSSV nâng cao ý thức tổ chức, kỷ luật, tác phong, ngôn phong</a:t>
            </a:r>
            <a:r>
              <a:rPr lang="en-US" sz="2800" smtClean="0">
                <a:latin typeface="+mn-lt"/>
              </a:rPr>
              <a:t>…</a:t>
            </a:r>
            <a:endParaRPr lang="en-US" sz="2800">
              <a:latin typeface="+mn-lt"/>
            </a:endParaRPr>
          </a:p>
          <a:p>
            <a:pPr lvl="0"/>
            <a:endParaRPr lang="en-US" sz="2800" smtClean="0">
              <a:latin typeface="+mn-lt"/>
            </a:endParaRPr>
          </a:p>
          <a:p>
            <a:pPr lvl="0"/>
            <a:endParaRPr lang="en-US" sz="2800">
              <a:latin typeface="+mn-lt"/>
            </a:endParaRPr>
          </a:p>
          <a:p>
            <a:pPr lvl="0"/>
            <a:endParaRPr lang="en-US" sz="2800" smtClean="0">
              <a:latin typeface="+mn-lt"/>
            </a:endParaRPr>
          </a:p>
          <a:p>
            <a:pPr lvl="0"/>
            <a:endParaRPr lang="en-US" sz="2800">
              <a:latin typeface="+mn-lt"/>
            </a:endParaRPr>
          </a:p>
          <a:p>
            <a:pPr lvl="0"/>
            <a:endParaRPr lang="en-US" sz="2800" smtClean="0">
              <a:latin typeface="+mn-lt"/>
            </a:endParaRPr>
          </a:p>
          <a:p>
            <a:pPr lvl="0"/>
            <a:endParaRPr lang="en-US" sz="2800">
              <a:latin typeface="+mn-lt"/>
            </a:endParaRPr>
          </a:p>
        </p:txBody>
      </p:sp>
    </p:spTree>
    <p:extLst>
      <p:ext uri="{BB962C8B-B14F-4D97-AF65-F5344CB8AC3E}">
        <p14:creationId xmlns:p14="http://schemas.microsoft.com/office/powerpoint/2010/main" val="164797282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219200" y="115007"/>
            <a:ext cx="7753350"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400" b="1" smtClean="0">
                <a:solidFill>
                  <a:srgbClr val="FF0000"/>
                </a:solidFill>
              </a:rPr>
              <a:t>2. CÔNG TÁC XÂY DỰNG VÀ PHÁT TRIỂN ĐỘI NGŨ </a:t>
            </a:r>
            <a:endParaRPr lang="en-US" sz="2400">
              <a:solidFill>
                <a:srgbClr val="FF0000"/>
              </a:solidFill>
            </a:endParaRPr>
          </a:p>
        </p:txBody>
      </p:sp>
      <p:cxnSp>
        <p:nvCxnSpPr>
          <p:cNvPr id="13" name="Elbow Connector 12"/>
          <p:cNvCxnSpPr/>
          <p:nvPr/>
        </p:nvCxnSpPr>
        <p:spPr>
          <a:xfrm flipV="1">
            <a:off x="1219200" y="121356"/>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7353300" y="156281"/>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152400" y="1143000"/>
            <a:ext cx="8839200" cy="5262979"/>
          </a:xfrm>
          <a:prstGeom prst="rect">
            <a:avLst/>
          </a:prstGeom>
        </p:spPr>
        <p:txBody>
          <a:bodyPr wrap="square">
            <a:spAutoFit/>
          </a:bodyPr>
          <a:lstStyle/>
          <a:p>
            <a:pPr marL="457200" indent="-457200" algn="just">
              <a:buFont typeface="Wingdings" pitchFamily="2" charset="2"/>
              <a:buChar char="ü"/>
            </a:pPr>
            <a:r>
              <a:rPr lang="vi-VN" sz="2800" smtClean="0">
                <a:latin typeface="+mn-lt"/>
              </a:rPr>
              <a:t>Tổng số CB-GV-NV</a:t>
            </a:r>
            <a:r>
              <a:rPr lang="en-US" sz="2800" smtClean="0">
                <a:latin typeface="+mn-lt"/>
              </a:rPr>
              <a:t>: </a:t>
            </a:r>
            <a:r>
              <a:rPr lang="vi-VN" sz="2800" smtClean="0">
                <a:latin typeface="+mn-lt"/>
              </a:rPr>
              <a:t>3</a:t>
            </a:r>
            <a:r>
              <a:rPr lang="fr-FR" sz="2800" smtClean="0">
                <a:latin typeface="+mn-lt"/>
              </a:rPr>
              <a:t>28</a:t>
            </a:r>
            <a:r>
              <a:rPr lang="vi-VN" sz="2800" smtClean="0">
                <a:latin typeface="+mn-lt"/>
              </a:rPr>
              <a:t> người</a:t>
            </a:r>
            <a:r>
              <a:rPr lang="en-US" sz="2800" smtClean="0">
                <a:latin typeface="+mn-lt"/>
              </a:rPr>
              <a:t>.</a:t>
            </a:r>
          </a:p>
          <a:p>
            <a:pPr marL="457200" lvl="0" indent="-457200" algn="just">
              <a:buFont typeface="Wingdings" pitchFamily="2" charset="2"/>
              <a:buChar char="ü"/>
            </a:pPr>
            <a:r>
              <a:rPr lang="en-US" sz="2800" err="1" smtClean="0">
                <a:latin typeface="+mn-lt"/>
              </a:rPr>
              <a:t>Giảng</a:t>
            </a:r>
            <a:r>
              <a:rPr lang="en-US" sz="2800" smtClean="0">
                <a:latin typeface="+mn-lt"/>
              </a:rPr>
              <a:t> </a:t>
            </a:r>
            <a:r>
              <a:rPr lang="en-US" sz="2800" err="1">
                <a:latin typeface="+mn-lt"/>
              </a:rPr>
              <a:t>viên</a:t>
            </a:r>
            <a:r>
              <a:rPr lang="vi-VN" sz="2800">
                <a:latin typeface="+mn-lt"/>
              </a:rPr>
              <a:t>: </a:t>
            </a:r>
            <a:r>
              <a:rPr lang="en-US" sz="2800">
                <a:latin typeface="+mn-lt"/>
              </a:rPr>
              <a:t>202</a:t>
            </a:r>
          </a:p>
          <a:p>
            <a:pPr lvl="0" algn="just"/>
            <a:r>
              <a:rPr lang="en-US" sz="2800" smtClean="0">
                <a:latin typeface="+mn-lt"/>
              </a:rPr>
              <a:t>     - </a:t>
            </a:r>
            <a:r>
              <a:rPr lang="en-US" sz="2800" err="1" smtClean="0">
                <a:latin typeface="+mn-lt"/>
              </a:rPr>
              <a:t>Tỉ</a:t>
            </a:r>
            <a:r>
              <a:rPr lang="en-US" sz="2800" smtClean="0">
                <a:latin typeface="+mn-lt"/>
              </a:rPr>
              <a:t> </a:t>
            </a:r>
            <a:r>
              <a:rPr lang="en-US" sz="2800" err="1" smtClean="0">
                <a:latin typeface="+mn-lt"/>
              </a:rPr>
              <a:t>lệ</a:t>
            </a:r>
            <a:r>
              <a:rPr lang="en-US" sz="2800" smtClean="0">
                <a:latin typeface="+mn-lt"/>
              </a:rPr>
              <a:t> GV/HSSV </a:t>
            </a:r>
            <a:r>
              <a:rPr lang="en-US" sz="2800" err="1" smtClean="0">
                <a:latin typeface="+mn-lt"/>
              </a:rPr>
              <a:t>sau</a:t>
            </a:r>
            <a:r>
              <a:rPr lang="en-US" sz="2800" smtClean="0">
                <a:latin typeface="+mn-lt"/>
              </a:rPr>
              <a:t> qui </a:t>
            </a:r>
            <a:r>
              <a:rPr lang="en-US" sz="2800" err="1" smtClean="0">
                <a:latin typeface="+mn-lt"/>
              </a:rPr>
              <a:t>đổi</a:t>
            </a:r>
            <a:r>
              <a:rPr lang="en-US" sz="2800" smtClean="0">
                <a:latin typeface="+mn-lt"/>
              </a:rPr>
              <a:t> </a:t>
            </a:r>
            <a:r>
              <a:rPr lang="en-US" sz="2800" err="1" smtClean="0">
                <a:latin typeface="+mn-lt"/>
              </a:rPr>
              <a:t>là</a:t>
            </a:r>
            <a:r>
              <a:rPr lang="en-US" sz="2800" smtClean="0">
                <a:latin typeface="+mn-lt"/>
              </a:rPr>
              <a:t> 1/22,4</a:t>
            </a:r>
          </a:p>
          <a:p>
            <a:pPr lvl="0" algn="just"/>
            <a:r>
              <a:rPr lang="en-US" sz="2800" smtClean="0">
                <a:latin typeface="+mn-lt"/>
              </a:rPr>
              <a:t>     </a:t>
            </a:r>
            <a:r>
              <a:rPr lang="en-US" sz="2800" smtClean="0">
                <a:latin typeface="+mn-lt"/>
              </a:rPr>
              <a:t>- </a:t>
            </a:r>
            <a:r>
              <a:rPr lang="en-US" sz="2800" err="1" smtClean="0">
                <a:latin typeface="+mn-lt"/>
              </a:rPr>
              <a:t>Tỉ</a:t>
            </a:r>
            <a:r>
              <a:rPr lang="en-US" sz="2800" smtClean="0">
                <a:latin typeface="+mn-lt"/>
              </a:rPr>
              <a:t> </a:t>
            </a:r>
            <a:r>
              <a:rPr lang="en-US" sz="2800" err="1" smtClean="0">
                <a:latin typeface="+mn-lt"/>
              </a:rPr>
              <a:t>lệ</a:t>
            </a:r>
            <a:r>
              <a:rPr lang="en-US" sz="2800" smtClean="0">
                <a:latin typeface="+mn-lt"/>
              </a:rPr>
              <a:t> GV </a:t>
            </a:r>
            <a:r>
              <a:rPr lang="en-US" sz="2800" err="1" smtClean="0">
                <a:latin typeface="+mn-lt"/>
              </a:rPr>
              <a:t>có</a:t>
            </a:r>
            <a:r>
              <a:rPr lang="en-US" sz="2800" smtClean="0">
                <a:latin typeface="+mn-lt"/>
              </a:rPr>
              <a:t> </a:t>
            </a:r>
            <a:r>
              <a:rPr lang="en-US" sz="2800" err="1" smtClean="0">
                <a:latin typeface="+mn-lt"/>
              </a:rPr>
              <a:t>trình</a:t>
            </a:r>
            <a:r>
              <a:rPr lang="en-US" sz="2800" smtClean="0">
                <a:latin typeface="+mn-lt"/>
              </a:rPr>
              <a:t> </a:t>
            </a:r>
            <a:r>
              <a:rPr lang="en-US" sz="2800" err="1" smtClean="0">
                <a:latin typeface="+mn-lt"/>
              </a:rPr>
              <a:t>độ</a:t>
            </a:r>
            <a:r>
              <a:rPr lang="en-US" sz="2800" smtClean="0">
                <a:latin typeface="+mn-lt"/>
              </a:rPr>
              <a:t> </a:t>
            </a:r>
            <a:r>
              <a:rPr lang="en-US" sz="2800" err="1" smtClean="0">
                <a:latin typeface="+mn-lt"/>
              </a:rPr>
              <a:t>sau</a:t>
            </a:r>
            <a:r>
              <a:rPr lang="en-US" sz="2800" smtClean="0">
                <a:latin typeface="+mn-lt"/>
              </a:rPr>
              <a:t> </a:t>
            </a:r>
            <a:r>
              <a:rPr lang="en-US" sz="2800" err="1" smtClean="0">
                <a:latin typeface="+mn-lt"/>
              </a:rPr>
              <a:t>đại</a:t>
            </a:r>
            <a:r>
              <a:rPr lang="en-US" sz="2800" smtClean="0">
                <a:latin typeface="+mn-lt"/>
              </a:rPr>
              <a:t> </a:t>
            </a:r>
            <a:r>
              <a:rPr lang="en-US" sz="2800" err="1" smtClean="0">
                <a:latin typeface="+mn-lt"/>
              </a:rPr>
              <a:t>học</a:t>
            </a:r>
            <a:r>
              <a:rPr lang="en-US" sz="2800" smtClean="0">
                <a:latin typeface="+mn-lt"/>
              </a:rPr>
              <a:t> 75,74%.</a:t>
            </a:r>
          </a:p>
          <a:p>
            <a:pPr lvl="0" algn="just"/>
            <a:r>
              <a:rPr lang="en-US" sz="2800" smtClean="0">
                <a:latin typeface="+mn-lt"/>
              </a:rPr>
              <a:t>     </a:t>
            </a:r>
            <a:r>
              <a:rPr lang="en-US" sz="2800">
                <a:latin typeface="+mn-lt"/>
              </a:rPr>
              <a:t>- </a:t>
            </a:r>
            <a:r>
              <a:rPr lang="vi-VN" sz="2800">
                <a:latin typeface="+mn-lt"/>
              </a:rPr>
              <a:t>Trình độ ngoại ngữ: 174/202 GV đạt chuẩn ngoại ngữ, tỉ lệ 86,57%; trong đó</a:t>
            </a:r>
            <a:r>
              <a:rPr lang="en-US" sz="2800">
                <a:latin typeface="+mn-lt"/>
              </a:rPr>
              <a:t> </a:t>
            </a:r>
            <a:r>
              <a:rPr lang="vi-VN" sz="2800">
                <a:latin typeface="+mn-lt"/>
              </a:rPr>
              <a:t>147/20</a:t>
            </a:r>
            <a:r>
              <a:rPr lang="en-US" sz="2800">
                <a:latin typeface="+mn-lt"/>
              </a:rPr>
              <a:t>2</a:t>
            </a:r>
            <a:r>
              <a:rPr lang="vi-VN" sz="2800">
                <a:latin typeface="+mn-lt"/>
              </a:rPr>
              <a:t>GV đạt chuẩn khung năng lực Tiếng Anh.</a:t>
            </a:r>
            <a:endParaRPr lang="en-US" sz="2800">
              <a:latin typeface="+mn-lt"/>
            </a:endParaRPr>
          </a:p>
          <a:p>
            <a:pPr algn="just"/>
            <a:r>
              <a:rPr lang="en-US" sz="2800">
                <a:latin typeface="+mn-lt"/>
              </a:rPr>
              <a:t>     - </a:t>
            </a:r>
            <a:r>
              <a:rPr lang="vi-VN" sz="2800">
                <a:latin typeface="+mn-lt"/>
              </a:rPr>
              <a:t>Trình độ tin học: 26/202GV đạt trình độ IC3 hoặc tương đương</a:t>
            </a:r>
            <a:r>
              <a:rPr lang="vi-VN" sz="2800" smtClean="0">
                <a:latin typeface="+mn-lt"/>
              </a:rPr>
              <a:t>, 06 </a:t>
            </a:r>
            <a:r>
              <a:rPr lang="vi-VN" sz="2800">
                <a:latin typeface="+mn-lt"/>
              </a:rPr>
              <a:t>GV được cấp chứng chỉ </a:t>
            </a:r>
            <a:r>
              <a:rPr lang="en-US" sz="2800" err="1" smtClean="0">
                <a:latin typeface="+mn-lt"/>
              </a:rPr>
              <a:t>khóa</a:t>
            </a:r>
            <a:r>
              <a:rPr lang="en-US" sz="2800" smtClean="0">
                <a:latin typeface="+mn-lt"/>
              </a:rPr>
              <a:t> </a:t>
            </a:r>
            <a:r>
              <a:rPr lang="en-US" sz="2800" err="1" smtClean="0">
                <a:latin typeface="+mn-lt"/>
              </a:rPr>
              <a:t>học</a:t>
            </a:r>
            <a:r>
              <a:rPr lang="en-US" sz="2800" smtClean="0">
                <a:latin typeface="+mn-lt"/>
              </a:rPr>
              <a:t> </a:t>
            </a:r>
            <a:r>
              <a:rPr lang="vi-VN" sz="2800" smtClean="0">
                <a:latin typeface="+mn-lt"/>
              </a:rPr>
              <a:t>phương </a:t>
            </a:r>
            <a:r>
              <a:rPr lang="vi-VN" sz="2800">
                <a:latin typeface="+mn-lt"/>
              </a:rPr>
              <a:t>pháp giảng dạy đào tạo trình độ IC3; 175 GV có trình độ A, B,tin học căn bản, tin học văn phòng.  </a:t>
            </a:r>
            <a:endParaRPr lang="en-US" sz="2800">
              <a:latin typeface="+mn-lt"/>
            </a:endParaRPr>
          </a:p>
          <a:p>
            <a:pPr lvl="0" algn="just"/>
            <a:endParaRPr lang="en-US" sz="2800"/>
          </a:p>
        </p:txBody>
      </p:sp>
    </p:spTree>
    <p:extLst>
      <p:ext uri="{BB962C8B-B14F-4D97-AF65-F5344CB8AC3E}">
        <p14:creationId xmlns:p14="http://schemas.microsoft.com/office/powerpoint/2010/main" val="60004049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219200" y="115007"/>
            <a:ext cx="7753350"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400" b="1" smtClean="0">
                <a:solidFill>
                  <a:srgbClr val="FF0000"/>
                </a:solidFill>
              </a:rPr>
              <a:t>2. CÔNG TÁC XÂY DỰNG VÀ PHÁT TRIỂN ĐỘI NGŨ </a:t>
            </a:r>
            <a:endParaRPr lang="en-US" sz="2400">
              <a:solidFill>
                <a:srgbClr val="FF0000"/>
              </a:solidFill>
            </a:endParaRPr>
          </a:p>
        </p:txBody>
      </p:sp>
      <p:cxnSp>
        <p:nvCxnSpPr>
          <p:cNvPr id="13" name="Elbow Connector 12"/>
          <p:cNvCxnSpPr/>
          <p:nvPr/>
        </p:nvCxnSpPr>
        <p:spPr>
          <a:xfrm flipV="1">
            <a:off x="1219200" y="121356"/>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7353300" y="156281"/>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152400" y="1143000"/>
            <a:ext cx="8839200" cy="2123658"/>
          </a:xfrm>
          <a:prstGeom prst="rect">
            <a:avLst/>
          </a:prstGeom>
        </p:spPr>
        <p:txBody>
          <a:bodyPr wrap="square">
            <a:spAutoFit/>
          </a:bodyPr>
          <a:lstStyle/>
          <a:p>
            <a:pPr lvl="0"/>
            <a:r>
              <a:rPr lang="en-US" sz="3600" smtClean="0">
                <a:latin typeface="+mn-lt"/>
              </a:rPr>
              <a:t>- </a:t>
            </a:r>
            <a:r>
              <a:rPr lang="vi-VN" sz="3200" smtClean="0">
                <a:latin typeface="+mn-lt"/>
              </a:rPr>
              <a:t>CBQL,GV </a:t>
            </a:r>
            <a:r>
              <a:rPr lang="vi-VN" sz="3200">
                <a:latin typeface="+mn-lt"/>
              </a:rPr>
              <a:t>đang học Nghiên cứu </a:t>
            </a:r>
            <a:r>
              <a:rPr lang="vi-VN" sz="3200" smtClean="0">
                <a:latin typeface="+mn-lt"/>
              </a:rPr>
              <a:t>sinh:10 </a:t>
            </a:r>
            <a:r>
              <a:rPr lang="en-US" sz="3200" err="1">
                <a:latin typeface="+mn-lt"/>
              </a:rPr>
              <a:t>người</a:t>
            </a:r>
            <a:endParaRPr lang="en-US" sz="3200">
              <a:latin typeface="+mn-lt"/>
            </a:endParaRPr>
          </a:p>
          <a:p>
            <a:pPr lvl="0"/>
            <a:r>
              <a:rPr lang="en-US" sz="3200" smtClean="0">
                <a:latin typeface="+mn-lt"/>
              </a:rPr>
              <a:t>- </a:t>
            </a:r>
            <a:r>
              <a:rPr lang="vi-VN" sz="3200" smtClean="0">
                <a:latin typeface="+mn-lt"/>
              </a:rPr>
              <a:t>CBQL, GV đang học Cao học: 22 </a:t>
            </a:r>
            <a:r>
              <a:rPr lang="en-US" sz="3200" err="1" smtClean="0">
                <a:latin typeface="+mn-lt"/>
              </a:rPr>
              <a:t>người</a:t>
            </a:r>
            <a:endParaRPr lang="en-US" sz="3200" smtClean="0">
              <a:latin typeface="+mn-lt"/>
            </a:endParaRPr>
          </a:p>
          <a:p>
            <a:pPr lvl="0"/>
            <a:r>
              <a:rPr lang="en-US" sz="3200" smtClean="0">
                <a:latin typeface="+mn-lt"/>
              </a:rPr>
              <a:t>- </a:t>
            </a:r>
            <a:r>
              <a:rPr lang="en-US" sz="3200" smtClean="0">
                <a:latin typeface="+mn-lt"/>
              </a:rPr>
              <a:t>CBQL</a:t>
            </a:r>
            <a:r>
              <a:rPr lang="en-US" sz="3200">
                <a:latin typeface="+mn-lt"/>
              </a:rPr>
              <a:t>, GV </a:t>
            </a:r>
            <a:r>
              <a:rPr lang="en-US" sz="3200" err="1">
                <a:latin typeface="+mn-lt"/>
              </a:rPr>
              <a:t>đang</a:t>
            </a:r>
            <a:r>
              <a:rPr lang="en-US" sz="3200">
                <a:latin typeface="+mn-lt"/>
              </a:rPr>
              <a:t> </a:t>
            </a:r>
            <a:r>
              <a:rPr lang="en-US" sz="3200" err="1">
                <a:latin typeface="+mn-lt"/>
              </a:rPr>
              <a:t>học</a:t>
            </a:r>
            <a:r>
              <a:rPr lang="en-US" sz="3200">
                <a:latin typeface="+mn-lt"/>
              </a:rPr>
              <a:t> </a:t>
            </a:r>
            <a:r>
              <a:rPr lang="en-US" sz="3200" err="1">
                <a:latin typeface="+mn-lt"/>
              </a:rPr>
              <a:t>Trung</a:t>
            </a:r>
            <a:r>
              <a:rPr lang="en-US" sz="3200">
                <a:latin typeface="+mn-lt"/>
              </a:rPr>
              <a:t> </a:t>
            </a:r>
            <a:r>
              <a:rPr lang="en-US" sz="3200" err="1">
                <a:latin typeface="+mn-lt"/>
              </a:rPr>
              <a:t>cấp</a:t>
            </a:r>
            <a:r>
              <a:rPr lang="en-US" sz="3200">
                <a:latin typeface="+mn-lt"/>
              </a:rPr>
              <a:t> </a:t>
            </a:r>
            <a:r>
              <a:rPr lang="en-US" sz="3200" err="1">
                <a:latin typeface="+mn-lt"/>
              </a:rPr>
              <a:t>Lý</a:t>
            </a:r>
            <a:r>
              <a:rPr lang="en-US" sz="3200">
                <a:latin typeface="+mn-lt"/>
              </a:rPr>
              <a:t> </a:t>
            </a:r>
            <a:r>
              <a:rPr lang="en-US" sz="3200" err="1">
                <a:latin typeface="+mn-lt"/>
              </a:rPr>
              <a:t>luận</a:t>
            </a:r>
            <a:r>
              <a:rPr lang="en-US" sz="3200">
                <a:latin typeface="+mn-lt"/>
              </a:rPr>
              <a:t> </a:t>
            </a:r>
            <a:r>
              <a:rPr lang="en-US" sz="3200" err="1">
                <a:latin typeface="+mn-lt"/>
              </a:rPr>
              <a:t>chính</a:t>
            </a:r>
            <a:r>
              <a:rPr lang="en-US" sz="3200">
                <a:latin typeface="+mn-lt"/>
              </a:rPr>
              <a:t> </a:t>
            </a:r>
            <a:r>
              <a:rPr lang="en-US" sz="3200" err="1">
                <a:latin typeface="+mn-lt"/>
              </a:rPr>
              <a:t>trị</a:t>
            </a:r>
            <a:r>
              <a:rPr lang="en-US" sz="3200">
                <a:latin typeface="+mn-lt"/>
              </a:rPr>
              <a:t> - </a:t>
            </a:r>
            <a:r>
              <a:rPr lang="en-US" sz="3200" err="1">
                <a:latin typeface="+mn-lt"/>
              </a:rPr>
              <a:t>Hành</a:t>
            </a:r>
            <a:r>
              <a:rPr lang="en-US" sz="3200">
                <a:latin typeface="+mn-lt"/>
              </a:rPr>
              <a:t> </a:t>
            </a:r>
            <a:r>
              <a:rPr lang="en-US" sz="3200" err="1">
                <a:latin typeface="+mn-lt"/>
              </a:rPr>
              <a:t>chính</a:t>
            </a:r>
            <a:r>
              <a:rPr lang="en-US" sz="3200">
                <a:latin typeface="+mn-lt"/>
              </a:rPr>
              <a:t>: 77 </a:t>
            </a:r>
            <a:r>
              <a:rPr lang="en-US" sz="3200" err="1">
                <a:latin typeface="+mn-lt"/>
              </a:rPr>
              <a:t>người</a:t>
            </a:r>
            <a:r>
              <a:rPr lang="en-US" sz="3200">
                <a:latin typeface="+mn-lt"/>
              </a:rPr>
              <a:t>.</a:t>
            </a:r>
          </a:p>
        </p:txBody>
      </p:sp>
    </p:spTree>
    <p:extLst>
      <p:ext uri="{BB962C8B-B14F-4D97-AF65-F5344CB8AC3E}">
        <p14:creationId xmlns:p14="http://schemas.microsoft.com/office/powerpoint/2010/main" val="245378839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219200" y="304800"/>
            <a:ext cx="7753350"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400" b="1" smtClean="0">
                <a:solidFill>
                  <a:srgbClr val="FF0000"/>
                </a:solidFill>
              </a:rPr>
              <a:t>3. CÔNG TÁC PHÁT TRIỂN CƠ SỞ VẬT CHẤT PHỤC VỤ CÔNG TÁC ĐÀO TẠO NGUỒN NHÂN LỰC CHẤT LƯỢNG CAO</a:t>
            </a:r>
            <a:endParaRPr lang="en-US" sz="2400">
              <a:solidFill>
                <a:srgbClr val="FF0000"/>
              </a:solidFill>
            </a:endParaRPr>
          </a:p>
        </p:txBody>
      </p:sp>
      <p:cxnSp>
        <p:nvCxnSpPr>
          <p:cNvPr id="13" name="Elbow Connector 12"/>
          <p:cNvCxnSpPr/>
          <p:nvPr/>
        </p:nvCxnSpPr>
        <p:spPr>
          <a:xfrm flipV="1">
            <a:off x="1219200" y="121356"/>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7361674" y="496712"/>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4" name="Rectangle 3"/>
          <p:cNvSpPr/>
          <p:nvPr/>
        </p:nvSpPr>
        <p:spPr>
          <a:xfrm>
            <a:off x="0" y="1219200"/>
            <a:ext cx="9144000" cy="5755422"/>
          </a:xfrm>
          <a:prstGeom prst="rect">
            <a:avLst/>
          </a:prstGeom>
        </p:spPr>
        <p:txBody>
          <a:bodyPr wrap="square">
            <a:spAutoFit/>
          </a:bodyPr>
          <a:lstStyle/>
          <a:p>
            <a:pPr lvl="0" algn="just"/>
            <a:r>
              <a:rPr lang="en-US" sz="2300" smtClean="0">
                <a:latin typeface="+mn-lt"/>
              </a:rPr>
              <a:t>	</a:t>
            </a:r>
            <a:r>
              <a:rPr lang="vi-VN" sz="2300" smtClean="0">
                <a:latin typeface="+mn-lt"/>
              </a:rPr>
              <a:t>Dự </a:t>
            </a:r>
            <a:r>
              <a:rPr lang="vi-VN" sz="2300">
                <a:latin typeface="+mn-lt"/>
              </a:rPr>
              <a:t>án Đầu tư ngành Cơ khí trở thành ngành đào tạo mũi nhọn của Trường Cao đẳng Lý Tự Trọng Thành phố Hồ Chí Minh giai đoạn 2018 – 2020;</a:t>
            </a:r>
            <a:endParaRPr lang="en-US" sz="2300">
              <a:latin typeface="+mn-lt"/>
            </a:endParaRPr>
          </a:p>
          <a:p>
            <a:pPr lvl="0" algn="just"/>
            <a:r>
              <a:rPr lang="en-US" sz="2300" smtClean="0">
                <a:latin typeface="+mn-lt"/>
              </a:rPr>
              <a:t>	</a:t>
            </a:r>
            <a:r>
              <a:rPr lang="vi-VN" sz="2300" smtClean="0">
                <a:latin typeface="+mn-lt"/>
              </a:rPr>
              <a:t>Dự </a:t>
            </a:r>
            <a:r>
              <a:rPr lang="vi-VN" sz="2300">
                <a:latin typeface="+mn-lt"/>
              </a:rPr>
              <a:t>án Đầu tư phát triển trường Cao đẳng Lý Tự Trọng Thành phố Hồ Chí Minh thành trường nghề chất lượng cao đến năm 2020 và trường đầu tư nghề trọng điểm</a:t>
            </a:r>
            <a:r>
              <a:rPr lang="en-US" sz="2300">
                <a:latin typeface="+mn-lt"/>
              </a:rPr>
              <a:t>;</a:t>
            </a:r>
            <a:r>
              <a:rPr lang="vi-VN" sz="2300">
                <a:latin typeface="+mn-lt"/>
              </a:rPr>
              <a:t> </a:t>
            </a:r>
            <a:endParaRPr lang="en-US" sz="2300">
              <a:latin typeface="+mn-lt"/>
            </a:endParaRPr>
          </a:p>
          <a:p>
            <a:pPr lvl="0" algn="just"/>
            <a:r>
              <a:rPr lang="en-US" sz="2300" smtClean="0">
                <a:latin typeface="+mn-lt"/>
              </a:rPr>
              <a:t>	</a:t>
            </a:r>
            <a:r>
              <a:rPr lang="vi-VN" sz="2300" smtClean="0">
                <a:latin typeface="+mn-lt"/>
              </a:rPr>
              <a:t>Dự </a:t>
            </a:r>
            <a:r>
              <a:rPr lang="vi-VN" sz="2300">
                <a:latin typeface="+mn-lt"/>
              </a:rPr>
              <a:t>án “Đầu tư nghề trọng điểm giai đoạn 2018 - 2020 của Trường Cao đẳng Lý Tự Trọng Thành phố Hồ Chí Minh”;</a:t>
            </a:r>
            <a:endParaRPr lang="en-US" sz="2300">
              <a:latin typeface="+mn-lt"/>
            </a:endParaRPr>
          </a:p>
          <a:p>
            <a:pPr lvl="0" algn="just"/>
            <a:r>
              <a:rPr lang="en-US" sz="2300" smtClean="0">
                <a:latin typeface="+mn-lt"/>
              </a:rPr>
              <a:t>	</a:t>
            </a:r>
            <a:r>
              <a:rPr lang="vi-VN" sz="2300" smtClean="0">
                <a:latin typeface="+mn-lt"/>
              </a:rPr>
              <a:t>Dự </a:t>
            </a:r>
            <a:r>
              <a:rPr lang="vi-VN" sz="2300">
                <a:latin typeface="+mn-lt"/>
              </a:rPr>
              <a:t>án “Đầu tư nghề trọng điểm theo chương trình mục tiêu thuộc Chương trình mục tiêu Giáo dục nghề nghiệp-Việc làm và An toàn lao động giai đoạn 2016-2020 của Trường Cao đẳng Lý Tự Trọng Thành phố Hồ Chí Minh”;</a:t>
            </a:r>
            <a:endParaRPr lang="en-US" sz="2300">
              <a:latin typeface="+mn-lt"/>
            </a:endParaRPr>
          </a:p>
          <a:p>
            <a:pPr lvl="0" algn="just"/>
            <a:r>
              <a:rPr lang="en-US" sz="2300" smtClean="0">
                <a:latin typeface="+mn-lt"/>
              </a:rPr>
              <a:t>	</a:t>
            </a:r>
            <a:r>
              <a:rPr lang="vi-VN" sz="2300" smtClean="0">
                <a:latin typeface="+mn-lt"/>
              </a:rPr>
              <a:t>Đề </a:t>
            </a:r>
            <a:r>
              <a:rPr lang="vi-VN" sz="2300">
                <a:latin typeface="+mn-lt"/>
              </a:rPr>
              <a:t>án Hỗ trợ đào tạo nâng cao chất lượng nguồn nhân lực đáp ứng yêu cầu các ngành sản xuất sản phẩm công nghiệp hỗ trợ trên địa bàn Thành phố Hồ Chí Minh giai đoạn 2018-2020;</a:t>
            </a:r>
            <a:endParaRPr lang="en-US" sz="2300">
              <a:latin typeface="+mn-lt"/>
            </a:endParaRPr>
          </a:p>
          <a:p>
            <a:pPr lvl="0" algn="just"/>
            <a:r>
              <a:rPr lang="en-US" sz="2300" smtClean="0">
                <a:latin typeface="+mn-lt"/>
              </a:rPr>
              <a:t>	</a:t>
            </a:r>
            <a:r>
              <a:rPr lang="vi-VN" sz="2300" smtClean="0">
                <a:latin typeface="+mn-lt"/>
              </a:rPr>
              <a:t>Đề </a:t>
            </a:r>
            <a:r>
              <a:rPr lang="vi-VN" sz="2300">
                <a:latin typeface="+mn-lt"/>
              </a:rPr>
              <a:t>án “Đầu tư Nhà trường thông minh”.</a:t>
            </a:r>
            <a:endParaRPr lang="en-US" sz="2300">
              <a:latin typeface="+mn-lt"/>
            </a:endParaRPr>
          </a:p>
        </p:txBody>
      </p:sp>
    </p:spTree>
    <p:extLst>
      <p:ext uri="{BB962C8B-B14F-4D97-AF65-F5344CB8AC3E}">
        <p14:creationId xmlns:p14="http://schemas.microsoft.com/office/powerpoint/2010/main" val="284088992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143000" y="76200"/>
            <a:ext cx="8229600"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400" b="1" smtClean="0">
                <a:solidFill>
                  <a:srgbClr val="FF0000"/>
                </a:solidFill>
              </a:rPr>
              <a:t>4. CÔNG TÁC KHẢO THÍ VÀ ĐẢM BẢO CHẤT LƯỢNG</a:t>
            </a:r>
            <a:endParaRPr lang="en-US" sz="2400">
              <a:solidFill>
                <a:srgbClr val="FF0000"/>
              </a:solidFill>
            </a:endParaRPr>
          </a:p>
        </p:txBody>
      </p:sp>
      <p:cxnSp>
        <p:nvCxnSpPr>
          <p:cNvPr id="13" name="Elbow Connector 12"/>
          <p:cNvCxnSpPr/>
          <p:nvPr/>
        </p:nvCxnSpPr>
        <p:spPr>
          <a:xfrm flipV="1">
            <a:off x="1143000" y="121356"/>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7467600" y="228600"/>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4" name="Rectangle 3"/>
          <p:cNvSpPr/>
          <p:nvPr/>
        </p:nvSpPr>
        <p:spPr>
          <a:xfrm>
            <a:off x="0" y="914400"/>
            <a:ext cx="9144000" cy="2677656"/>
          </a:xfrm>
          <a:prstGeom prst="rect">
            <a:avLst/>
          </a:prstGeom>
        </p:spPr>
        <p:txBody>
          <a:bodyPr wrap="square">
            <a:spAutoFit/>
          </a:bodyPr>
          <a:lstStyle/>
          <a:p>
            <a:pPr lvl="0" algn="just"/>
            <a:r>
              <a:rPr lang="en-US" sz="2400" smtClean="0">
                <a:latin typeface="+mn-lt"/>
              </a:rPr>
              <a:t>	- H</a:t>
            </a:r>
            <a:r>
              <a:rPr lang="vi-VN" sz="2400" smtClean="0">
                <a:latin typeface="+mn-lt"/>
              </a:rPr>
              <a:t>oàn </a:t>
            </a:r>
            <a:r>
              <a:rPr lang="vi-VN" sz="2400">
                <a:latin typeface="+mn-lt"/>
              </a:rPr>
              <a:t>thành báo cáo tự đánh giá theo tiêu chí Trường nghề chất lượng </a:t>
            </a:r>
            <a:r>
              <a:rPr lang="vi-VN" sz="2400" smtClean="0">
                <a:latin typeface="+mn-lt"/>
              </a:rPr>
              <a:t>cao</a:t>
            </a:r>
            <a:endParaRPr lang="en-US" sz="2400">
              <a:latin typeface="+mn-lt"/>
            </a:endParaRPr>
          </a:p>
          <a:p>
            <a:pPr lvl="0" algn="just"/>
            <a:r>
              <a:rPr lang="en-US" sz="2400" smtClean="0">
                <a:latin typeface="+mn-lt"/>
              </a:rPr>
              <a:t>	- T</a:t>
            </a:r>
            <a:r>
              <a:rPr lang="vi-VN" sz="2400">
                <a:latin typeface="+mn-lt"/>
              </a:rPr>
              <a:t>hành lập Hội đồng tự đánh giá chất lượng chương trình đào tạo và xây dựng Kế hoạch thực hiện đánh giá chương trình </a:t>
            </a:r>
            <a:r>
              <a:rPr lang="vi-VN" sz="2400" smtClean="0">
                <a:latin typeface="+mn-lt"/>
              </a:rPr>
              <a:t>đào</a:t>
            </a:r>
            <a:r>
              <a:rPr lang="en-US" sz="2400" smtClean="0">
                <a:latin typeface="+mn-lt"/>
              </a:rPr>
              <a:t>.</a:t>
            </a:r>
          </a:p>
          <a:p>
            <a:pPr lvl="0" algn="just"/>
            <a:r>
              <a:rPr lang="vi-VN" sz="2400" smtClean="0">
                <a:latin typeface="+mn-lt"/>
              </a:rPr>
              <a:t> </a:t>
            </a:r>
            <a:r>
              <a:rPr lang="en-US" sz="2400" smtClean="0">
                <a:latin typeface="+mn-lt"/>
              </a:rPr>
              <a:t>	- X</a:t>
            </a:r>
            <a:r>
              <a:rPr lang="vi-VN" sz="2400" smtClean="0">
                <a:latin typeface="+mn-lt"/>
              </a:rPr>
              <a:t>ây </a:t>
            </a:r>
            <a:r>
              <a:rPr lang="vi-VN" sz="2400">
                <a:latin typeface="+mn-lt"/>
              </a:rPr>
              <a:t>dựng ban hành triển khai thực hiện Kế hoạch đánh giá chuẩn chuyên môn, nghiệp vụ của nhà giáo giáo dục nghề nghiệp năm học </a:t>
            </a:r>
            <a:r>
              <a:rPr lang="vi-VN" sz="2400" smtClean="0">
                <a:latin typeface="+mn-lt"/>
              </a:rPr>
              <a:t>2017-2018</a:t>
            </a:r>
            <a:r>
              <a:rPr lang="en-US" sz="2400" smtClean="0">
                <a:latin typeface="+mn-lt"/>
              </a:rPr>
              <a:t>.</a:t>
            </a:r>
            <a:endParaRPr lang="en-US" sz="2400">
              <a:latin typeface="+mn-lt"/>
            </a:endParaRPr>
          </a:p>
        </p:txBody>
      </p:sp>
    </p:spTree>
    <p:extLst>
      <p:ext uri="{BB962C8B-B14F-4D97-AF65-F5344CB8AC3E}">
        <p14:creationId xmlns:p14="http://schemas.microsoft.com/office/powerpoint/2010/main" val="41938834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123950" y="368299"/>
            <a:ext cx="7973576"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400" b="1" smtClean="0">
                <a:solidFill>
                  <a:srgbClr val="FF0000"/>
                </a:solidFill>
              </a:rPr>
              <a:t>5. HOẠT ĐỘNG KHOA HỌC VÀ CÔNG TÁC HỢP TÁC, GIAO LƯU, TRAO ĐỔI KINH NGHIỆM VỚI CÁC TRƯỜNG TIÊN TIẾN TRONG VÀ NGOÀI NƯỚC.</a:t>
            </a:r>
            <a:endParaRPr lang="en-US" sz="2400">
              <a:solidFill>
                <a:srgbClr val="FF0000"/>
              </a:solidFill>
            </a:endParaRPr>
          </a:p>
        </p:txBody>
      </p:sp>
      <p:cxnSp>
        <p:nvCxnSpPr>
          <p:cNvPr id="13" name="Elbow Connector 12"/>
          <p:cNvCxnSpPr/>
          <p:nvPr/>
        </p:nvCxnSpPr>
        <p:spPr>
          <a:xfrm flipV="1">
            <a:off x="1143000" y="121356"/>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7467600" y="742947"/>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1600200"/>
            <a:ext cx="9097526" cy="4493538"/>
          </a:xfrm>
          <a:prstGeom prst="rect">
            <a:avLst/>
          </a:prstGeom>
        </p:spPr>
        <p:txBody>
          <a:bodyPr wrap="square">
            <a:spAutoFit/>
          </a:bodyPr>
          <a:lstStyle/>
          <a:p>
            <a:pPr lvl="0" algn="just"/>
            <a:r>
              <a:rPr lang="en-US" sz="2600" smtClean="0">
                <a:latin typeface="+mn-lt"/>
              </a:rPr>
              <a:t>	- </a:t>
            </a:r>
            <a:r>
              <a:rPr lang="vi-VN" sz="2600" smtClean="0">
                <a:latin typeface="+mn-lt"/>
              </a:rPr>
              <a:t>Năm </a:t>
            </a:r>
            <a:r>
              <a:rPr lang="vi-VN" sz="2600">
                <a:latin typeface="+mn-lt"/>
              </a:rPr>
              <a:t>2017, cán bộ </a:t>
            </a:r>
            <a:r>
              <a:rPr lang="en-US" sz="2600" smtClean="0">
                <a:latin typeface="+mn-lt"/>
              </a:rPr>
              <a:t>đi </a:t>
            </a:r>
            <a:r>
              <a:rPr lang="vi-VN" sz="2600" smtClean="0">
                <a:latin typeface="+mn-lt"/>
              </a:rPr>
              <a:t>tham </a:t>
            </a:r>
            <a:r>
              <a:rPr lang="vi-VN" sz="2600">
                <a:latin typeface="+mn-lt"/>
              </a:rPr>
              <a:t>quan, học tập và trao đổi kinh nghiệm với trường Đại học Chosun, Hàn Quốc theo chương trình của Sở Giáo dục và Đào tạo; tham quan nhà máy KONE tại Trung Quốc theo lời mời của công ty KONE Việt Nam.</a:t>
            </a:r>
            <a:endParaRPr lang="en-US" sz="2600">
              <a:latin typeface="+mn-lt"/>
            </a:endParaRPr>
          </a:p>
          <a:p>
            <a:pPr lvl="0" algn="just"/>
            <a:r>
              <a:rPr lang="en-US" sz="2600" smtClean="0">
                <a:latin typeface="+mn-lt"/>
              </a:rPr>
              <a:t>	- </a:t>
            </a:r>
            <a:r>
              <a:rPr lang="vi-VN" sz="2600" smtClean="0">
                <a:latin typeface="+mn-lt"/>
              </a:rPr>
              <a:t>Năm </a:t>
            </a:r>
            <a:r>
              <a:rPr lang="vi-VN" sz="2600">
                <a:latin typeface="+mn-lt"/>
              </a:rPr>
              <a:t>2018, cán bộ, giảng viên </a:t>
            </a:r>
            <a:r>
              <a:rPr lang="vi-VN" sz="2600" smtClean="0">
                <a:latin typeface="+mn-lt"/>
              </a:rPr>
              <a:t>tham </a:t>
            </a:r>
            <a:r>
              <a:rPr lang="vi-VN" sz="2600">
                <a:latin typeface="+mn-lt"/>
              </a:rPr>
              <a:t>quan, giao lưu, học tập và trao đổi kinh nghiệm với trường Đại học Tôn Đức Thắng và trường Đại học Duy Tân (Đà Nẵng).</a:t>
            </a:r>
            <a:endParaRPr lang="en-US" sz="2600">
              <a:latin typeface="+mn-lt"/>
            </a:endParaRPr>
          </a:p>
          <a:p>
            <a:pPr lvl="0" algn="just"/>
            <a:r>
              <a:rPr lang="en-US" sz="2600" smtClean="0">
                <a:latin typeface="+mn-lt"/>
              </a:rPr>
              <a:t>	-</a:t>
            </a:r>
            <a:r>
              <a:rPr lang="vi-VN" sz="2600" smtClean="0">
                <a:latin typeface="+mn-lt"/>
              </a:rPr>
              <a:t>Triển </a:t>
            </a:r>
            <a:r>
              <a:rPr lang="vi-VN" sz="2600">
                <a:latin typeface="+mn-lt"/>
              </a:rPr>
              <a:t>khai dự án Thợ Điện xanh do tập đoàn Schneider Electric, Pháp, ngân hàng Đầu tư và Phát triển Đức và tổ chức phi chính phủ Assist Asia tài trợ về đào tạo nghề Điện với tổng giá trị là 9 tỷ 800 triệu đồng</a:t>
            </a:r>
            <a:r>
              <a:rPr lang="vi-VN" sz="2600" smtClean="0">
                <a:latin typeface="+mn-lt"/>
              </a:rPr>
              <a:t>.</a:t>
            </a:r>
            <a:endParaRPr lang="en-US" sz="2600">
              <a:latin typeface="+mn-lt"/>
            </a:endParaRPr>
          </a:p>
        </p:txBody>
      </p:sp>
    </p:spTree>
    <p:extLst>
      <p:ext uri="{BB962C8B-B14F-4D97-AF65-F5344CB8AC3E}">
        <p14:creationId xmlns:p14="http://schemas.microsoft.com/office/powerpoint/2010/main" val="424507924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123950" y="368299"/>
            <a:ext cx="7973576"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400" b="1" smtClean="0">
                <a:solidFill>
                  <a:srgbClr val="FF0000"/>
                </a:solidFill>
              </a:rPr>
              <a:t>5. HOẠT ĐỘNG KHOA HỌC VÀ CÔNG TÁC HỢP TÁC, GIAO LƯU, TRAO ĐỔI KINH NGHIỆM VỚI CÁC TRƯỜNG TIÊN TIẾN TRONG VÀ NGOÀI NƯỚC.</a:t>
            </a:r>
            <a:endParaRPr lang="en-US" sz="2400">
              <a:solidFill>
                <a:srgbClr val="FF0000"/>
              </a:solidFill>
            </a:endParaRPr>
          </a:p>
        </p:txBody>
      </p:sp>
      <p:cxnSp>
        <p:nvCxnSpPr>
          <p:cNvPr id="13" name="Elbow Connector 12"/>
          <p:cNvCxnSpPr/>
          <p:nvPr/>
        </p:nvCxnSpPr>
        <p:spPr>
          <a:xfrm flipV="1">
            <a:off x="1143000" y="121356"/>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7467600" y="742947"/>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1447800"/>
            <a:ext cx="9097526" cy="3939540"/>
          </a:xfrm>
          <a:prstGeom prst="rect">
            <a:avLst/>
          </a:prstGeom>
        </p:spPr>
        <p:txBody>
          <a:bodyPr wrap="square">
            <a:spAutoFit/>
          </a:bodyPr>
          <a:lstStyle/>
          <a:p>
            <a:pPr lvl="0" algn="just"/>
            <a:r>
              <a:rPr lang="en-US" sz="2500" smtClean="0">
                <a:latin typeface="+mn-lt"/>
              </a:rPr>
              <a:t>	- </a:t>
            </a:r>
            <a:r>
              <a:rPr lang="en-US" sz="2500">
                <a:latin typeface="+mn-lt"/>
              </a:rPr>
              <a:t>T</a:t>
            </a:r>
            <a:r>
              <a:rPr lang="vi-VN" sz="2500" smtClean="0">
                <a:latin typeface="+mn-lt"/>
              </a:rPr>
              <a:t>iếp</a:t>
            </a:r>
            <a:r>
              <a:rPr lang="en-US" sz="2500" smtClean="0">
                <a:latin typeface="+mn-lt"/>
              </a:rPr>
              <a:t> tục triển khai </a:t>
            </a:r>
            <a:r>
              <a:rPr lang="vi-VN" sz="2500" smtClean="0">
                <a:latin typeface="+mn-lt"/>
              </a:rPr>
              <a:t>chương </a:t>
            </a:r>
            <a:r>
              <a:rPr lang="vi-VN" sz="2500">
                <a:latin typeface="+mn-lt"/>
              </a:rPr>
              <a:t>trình dạy nghề Điện dân dụng </a:t>
            </a:r>
            <a:r>
              <a:rPr lang="vi-VN" sz="2500" smtClean="0">
                <a:latin typeface="+mn-lt"/>
              </a:rPr>
              <a:t>miễn </a:t>
            </a:r>
            <a:r>
              <a:rPr lang="vi-VN" sz="2500">
                <a:latin typeface="+mn-lt"/>
              </a:rPr>
              <a:t>phí cho </a:t>
            </a:r>
            <a:r>
              <a:rPr lang="en-US" sz="2500">
                <a:latin typeface="+mn-lt"/>
              </a:rPr>
              <a:t>192 đối tượng là </a:t>
            </a:r>
            <a:r>
              <a:rPr lang="vi-VN" sz="2500">
                <a:latin typeface="+mn-lt"/>
              </a:rPr>
              <a:t>thanh niên có hoàn cảnh khó khăn và bộ đội xuất </a:t>
            </a:r>
            <a:r>
              <a:rPr lang="vi-VN" sz="2500" smtClean="0">
                <a:latin typeface="+mn-lt"/>
              </a:rPr>
              <a:t>ngũ của Hiệp hội Năng lượng không biên giới (ESF), Pháp</a:t>
            </a:r>
            <a:r>
              <a:rPr lang="en-US" sz="2500" smtClean="0">
                <a:latin typeface="+mn-lt"/>
              </a:rPr>
              <a:t>,</a:t>
            </a:r>
            <a:r>
              <a:rPr lang="vi-VN" sz="2500" smtClean="0">
                <a:latin typeface="+mn-lt"/>
              </a:rPr>
              <a:t> </a:t>
            </a:r>
            <a:r>
              <a:rPr lang="vi-VN" sz="2500">
                <a:latin typeface="+mn-lt"/>
              </a:rPr>
              <a:t>với tổng trị giá viện trợ phi dự án tương đương 3 tỷ 760 triệu </a:t>
            </a:r>
            <a:r>
              <a:rPr lang="vi-VN" sz="2500" smtClean="0">
                <a:latin typeface="+mn-lt"/>
              </a:rPr>
              <a:t>đồng</a:t>
            </a:r>
            <a:r>
              <a:rPr lang="en-US" sz="2500" smtClean="0">
                <a:latin typeface="+mn-lt"/>
              </a:rPr>
              <a:t>.</a:t>
            </a:r>
            <a:r>
              <a:rPr lang="vi-VN" sz="2500" smtClean="0">
                <a:latin typeface="+mn-lt"/>
              </a:rPr>
              <a:t> </a:t>
            </a:r>
            <a:endParaRPr lang="en-US" sz="2500" smtClean="0">
              <a:latin typeface="+mn-lt"/>
            </a:endParaRPr>
          </a:p>
          <a:p>
            <a:pPr lvl="0" algn="just"/>
            <a:r>
              <a:rPr lang="en-US" sz="2500" smtClean="0">
                <a:latin typeface="+mn-lt"/>
              </a:rPr>
              <a:t>	- </a:t>
            </a:r>
            <a:r>
              <a:rPr lang="vi-VN" sz="2500" smtClean="0">
                <a:latin typeface="+mn-lt"/>
              </a:rPr>
              <a:t>Triển </a:t>
            </a:r>
            <a:r>
              <a:rPr lang="vi-VN" sz="2500">
                <a:latin typeface="+mn-lt"/>
              </a:rPr>
              <a:t>khai dự án xây dựng tòa nhà trung tâm đào tạo kỹ thuật viên trong lĩnh vực thang máy và thang cuốn, cung cấp các thiết bị đào tạo cùng các giải pháp điều khiển thông minh và hiện đại ngang tầm khu vực do tập đoàn Kone, Phần Lan, ngân hàng Đầu tư và Phát triển Đức tài trợ tổng giá trị tương đương 15 tỷ đồng. </a:t>
            </a:r>
            <a:endParaRPr lang="en-US" sz="2500">
              <a:latin typeface="+mn-lt"/>
            </a:endParaRPr>
          </a:p>
        </p:txBody>
      </p:sp>
    </p:spTree>
    <p:extLst>
      <p:ext uri="{BB962C8B-B14F-4D97-AF65-F5344CB8AC3E}">
        <p14:creationId xmlns:p14="http://schemas.microsoft.com/office/powerpoint/2010/main" val="5376801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123950" y="368299"/>
            <a:ext cx="7973576"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400" b="1" smtClean="0">
                <a:solidFill>
                  <a:srgbClr val="FF0000"/>
                </a:solidFill>
              </a:rPr>
              <a:t>5. HOẠT ĐỘNG KHOA HỌC VÀ CÔNG TÁC HỢP TÁC, GIAO LƯU, TRAO ĐỔI KINH NGHIỆM VỚI CÁC TRƯỜNG TIÊN TIẾN TRONG VÀ NGOÀI NƯỚC.</a:t>
            </a:r>
            <a:endParaRPr lang="en-US" sz="2400">
              <a:solidFill>
                <a:srgbClr val="FF0000"/>
              </a:solidFill>
            </a:endParaRPr>
          </a:p>
        </p:txBody>
      </p:sp>
      <p:cxnSp>
        <p:nvCxnSpPr>
          <p:cNvPr id="13" name="Elbow Connector 12"/>
          <p:cNvCxnSpPr/>
          <p:nvPr/>
        </p:nvCxnSpPr>
        <p:spPr>
          <a:xfrm flipV="1">
            <a:off x="1143000" y="121356"/>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7467600" y="742947"/>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1583353"/>
            <a:ext cx="9097526" cy="4524315"/>
          </a:xfrm>
          <a:prstGeom prst="rect">
            <a:avLst/>
          </a:prstGeom>
        </p:spPr>
        <p:txBody>
          <a:bodyPr wrap="square">
            <a:spAutoFit/>
          </a:bodyPr>
          <a:lstStyle/>
          <a:p>
            <a:pPr lvl="0" algn="just"/>
            <a:r>
              <a:rPr lang="en-US" sz="2400" smtClean="0">
                <a:latin typeface="+mn-lt"/>
              </a:rPr>
              <a:t>	- </a:t>
            </a:r>
            <a:r>
              <a:rPr lang="vi-VN" sz="2400" smtClean="0">
                <a:latin typeface="+mn-lt"/>
              </a:rPr>
              <a:t>Thực </a:t>
            </a:r>
            <a:r>
              <a:rPr lang="vi-VN" sz="2400">
                <a:latin typeface="+mn-lt"/>
              </a:rPr>
              <a:t>hiện dự án học bổng dành cho nữ sinh kỹ thuật HEEAP năm 2017 với Đại học bang Arizona, Hoa Kỳ, trị giá 32.500.000 đồng trao tặng cho 05 sinh viên </a:t>
            </a:r>
            <a:r>
              <a:rPr lang="en-US" sz="2400" smtClean="0">
                <a:latin typeface="+mn-lt"/>
              </a:rPr>
              <a:t>.</a:t>
            </a:r>
          </a:p>
          <a:p>
            <a:pPr lvl="0" algn="just"/>
            <a:r>
              <a:rPr lang="en-US" sz="2400" smtClean="0">
                <a:latin typeface="+mn-lt"/>
              </a:rPr>
              <a:t>	- </a:t>
            </a:r>
            <a:r>
              <a:rPr lang="vi-VN" sz="2400" smtClean="0">
                <a:latin typeface="+mn-lt"/>
              </a:rPr>
              <a:t>Tổ </a:t>
            </a:r>
            <a:r>
              <a:rPr lang="vi-VN" sz="2400">
                <a:latin typeface="+mn-lt"/>
              </a:rPr>
              <a:t>chức Hội thảo khoa học cấp Trường với chủ đề “Phát triển trường Cao đẳng Lý Tự Trọng T</a:t>
            </a:r>
            <a:r>
              <a:rPr lang="en-US" sz="2400">
                <a:latin typeface="+mn-lt"/>
              </a:rPr>
              <a:t>hành phố</a:t>
            </a:r>
            <a:r>
              <a:rPr lang="vi-VN" sz="2400">
                <a:latin typeface="+mn-lt"/>
              </a:rPr>
              <a:t> Hồ Chí Minh theo mô hình trường chất lượng cao trong bối cảnh cách mạng công nghiệp 4.0 và định hướng đổi mới giáo dục nghề nghiệp”.</a:t>
            </a:r>
            <a:endParaRPr lang="en-US" sz="2400">
              <a:latin typeface="+mn-lt"/>
            </a:endParaRPr>
          </a:p>
          <a:p>
            <a:pPr lvl="0" algn="just"/>
            <a:r>
              <a:rPr lang="en-US" sz="2400" smtClean="0">
                <a:latin typeface="+mn-lt"/>
              </a:rPr>
              <a:t>	- Thực hiện </a:t>
            </a:r>
            <a:r>
              <a:rPr lang="vi-VN" sz="2400" smtClean="0">
                <a:latin typeface="+mn-lt"/>
              </a:rPr>
              <a:t>04 </a:t>
            </a:r>
            <a:r>
              <a:rPr lang="vi-VN" sz="2400">
                <a:latin typeface="+mn-lt"/>
              </a:rPr>
              <a:t>đề tài </a:t>
            </a:r>
            <a:r>
              <a:rPr lang="en-US" sz="2400">
                <a:latin typeface="+mn-lt"/>
              </a:rPr>
              <a:t>Khoa học và Công nghệ</a:t>
            </a:r>
            <a:r>
              <a:rPr lang="vi-VN" sz="2400">
                <a:latin typeface="+mn-lt"/>
              </a:rPr>
              <a:t> cấp trường</a:t>
            </a:r>
            <a:r>
              <a:rPr lang="en-US" sz="2400">
                <a:latin typeface="+mn-lt"/>
              </a:rPr>
              <a:t> và 2 đề tài cấp Thành </a:t>
            </a:r>
            <a:r>
              <a:rPr lang="en-US" sz="2400" smtClean="0">
                <a:latin typeface="+mn-lt"/>
              </a:rPr>
              <a:t>phố. </a:t>
            </a:r>
          </a:p>
          <a:p>
            <a:pPr lvl="0" algn="just"/>
            <a:r>
              <a:rPr lang="en-US" sz="2400" smtClean="0">
                <a:latin typeface="+mn-lt"/>
              </a:rPr>
              <a:t>	- </a:t>
            </a:r>
            <a:r>
              <a:rPr lang="vi-VN" sz="2400" smtClean="0">
                <a:latin typeface="+mn-lt"/>
              </a:rPr>
              <a:t>Tổng </a:t>
            </a:r>
            <a:r>
              <a:rPr lang="vi-VN" sz="2400">
                <a:latin typeface="+mn-lt"/>
              </a:rPr>
              <a:t>số bài báo công bố khoa học trên các tạp chí khoa học, hội nghị trong và ngoài nước trong năm học 2017</a:t>
            </a:r>
            <a:r>
              <a:rPr lang="en-US" sz="2400">
                <a:latin typeface="+mn-lt"/>
              </a:rPr>
              <a:t> – </a:t>
            </a:r>
            <a:r>
              <a:rPr lang="vi-VN" sz="2400">
                <a:latin typeface="+mn-lt"/>
              </a:rPr>
              <a:t>2018 của trường là 10 bài</a:t>
            </a:r>
            <a:endParaRPr lang="en-US" sz="2400">
              <a:latin typeface="+mn-lt"/>
            </a:endParaRPr>
          </a:p>
        </p:txBody>
      </p:sp>
    </p:spTree>
    <p:extLst>
      <p:ext uri="{BB962C8B-B14F-4D97-AF65-F5344CB8AC3E}">
        <p14:creationId xmlns:p14="http://schemas.microsoft.com/office/powerpoint/2010/main" val="294694891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123950" y="228600"/>
            <a:ext cx="7973576"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400" b="1" smtClean="0">
                <a:solidFill>
                  <a:srgbClr val="FF0000"/>
                </a:solidFill>
              </a:rPr>
              <a:t>6. THÀNH TÍCH HỘI THI GIÁO VIÊN GIỎI, HỌC SINH GIỎI CÁC CẤP</a:t>
            </a:r>
            <a:endParaRPr lang="en-US" sz="2400">
              <a:solidFill>
                <a:srgbClr val="FF0000"/>
              </a:solidFill>
            </a:endParaRPr>
          </a:p>
        </p:txBody>
      </p:sp>
      <p:cxnSp>
        <p:nvCxnSpPr>
          <p:cNvPr id="13" name="Elbow Connector 12"/>
          <p:cNvCxnSpPr/>
          <p:nvPr/>
        </p:nvCxnSpPr>
        <p:spPr>
          <a:xfrm flipV="1">
            <a:off x="1143000" y="121356"/>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7391400" y="228600"/>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1143000"/>
            <a:ext cx="9097526" cy="4893647"/>
          </a:xfrm>
          <a:prstGeom prst="rect">
            <a:avLst/>
          </a:prstGeom>
        </p:spPr>
        <p:txBody>
          <a:bodyPr wrap="square">
            <a:spAutoFit/>
          </a:bodyPr>
          <a:lstStyle/>
          <a:p>
            <a:pPr lvl="0" algn="just"/>
            <a:r>
              <a:rPr lang="en-US" sz="2400" smtClean="0">
                <a:latin typeface="+mn-lt"/>
              </a:rPr>
              <a:t>	Thi </a:t>
            </a:r>
            <a:r>
              <a:rPr lang="en-US" sz="2400">
                <a:latin typeface="+mn-lt"/>
              </a:rPr>
              <a:t>Giáo viên giỏi nghề (cấp trường</a:t>
            </a:r>
            <a:r>
              <a:rPr lang="en-US" sz="2400" smtClean="0">
                <a:latin typeface="+mn-lt"/>
              </a:rPr>
              <a:t>): 12/16 GV dự </a:t>
            </a:r>
            <a:r>
              <a:rPr lang="en-US" sz="2400">
                <a:latin typeface="+mn-lt"/>
              </a:rPr>
              <a:t>thi được công nhận GV dạy giỏi cấp trường, trong đó có 02 giải nhất, 02 giải nhì, 03 giải ba</a:t>
            </a:r>
            <a:r>
              <a:rPr lang="en-US" sz="2400" smtClean="0">
                <a:latin typeface="+mn-lt"/>
              </a:rPr>
              <a:t>.</a:t>
            </a:r>
          </a:p>
          <a:p>
            <a:pPr lvl="0" algn="just"/>
            <a:r>
              <a:rPr lang="en-US" sz="2400" smtClean="0">
                <a:latin typeface="+mn-lt"/>
              </a:rPr>
              <a:t>	Thi </a:t>
            </a:r>
            <a:r>
              <a:rPr lang="en-US" sz="2400">
                <a:latin typeface="+mn-lt"/>
              </a:rPr>
              <a:t>Học sinh giỏi nghề và thi tay nghề các cấp:</a:t>
            </a:r>
          </a:p>
          <a:p>
            <a:pPr algn="just"/>
            <a:r>
              <a:rPr lang="en-US" sz="2400" smtClean="0">
                <a:latin typeface="+mn-lt"/>
              </a:rPr>
              <a:t>	+ </a:t>
            </a:r>
            <a:r>
              <a:rPr lang="en-US" sz="2400">
                <a:latin typeface="+mn-lt"/>
              </a:rPr>
              <a:t>Sinh viên khoa Công nghệ thông tin </a:t>
            </a:r>
            <a:r>
              <a:rPr lang="en-US" sz="2400" smtClean="0">
                <a:latin typeface="+mn-lt"/>
              </a:rPr>
              <a:t>tham </a:t>
            </a:r>
            <a:r>
              <a:rPr lang="en-US" sz="2400">
                <a:latin typeface="+mn-lt"/>
              </a:rPr>
              <a:t>gia kỳ thi Olympic Tin học Sinh viên Toàn quốc 2017 lần thứ 26 </a:t>
            </a:r>
            <a:r>
              <a:rPr lang="en-US" sz="2400" smtClean="0">
                <a:latin typeface="+mn-lt"/>
              </a:rPr>
              <a:t>, kết </a:t>
            </a:r>
            <a:r>
              <a:rPr lang="en-US" sz="2400">
                <a:latin typeface="+mn-lt"/>
              </a:rPr>
              <a:t>quả 01 giải ba và 01 giải khuyến khích.</a:t>
            </a:r>
          </a:p>
          <a:p>
            <a:pPr algn="just"/>
            <a:r>
              <a:rPr lang="en-US" sz="2400" smtClean="0">
                <a:latin typeface="+mn-lt"/>
              </a:rPr>
              <a:t>	+ </a:t>
            </a:r>
            <a:r>
              <a:rPr lang="en-US" sz="2400">
                <a:latin typeface="+mn-lt"/>
              </a:rPr>
              <a:t>Sinh viên tham gia kỳ thi tay nghề thành phố năm 2018 do Sở Lao động Thương binh và Xã hội thành phố tổ </a:t>
            </a:r>
            <a:r>
              <a:rPr lang="en-US" sz="2400" smtClean="0">
                <a:latin typeface="+mn-lt"/>
              </a:rPr>
              <a:t>chức: 16/16SV được </a:t>
            </a:r>
            <a:r>
              <a:rPr lang="en-US" sz="2400">
                <a:latin typeface="+mn-lt"/>
              </a:rPr>
              <a:t>nhận giấy chứng nhận giỏi nghề của Sở Lao động Thương binh và Xã hội; trong đó có 02 giải nhì, 01 giải ba và 8 giải khuyến khích.</a:t>
            </a:r>
          </a:p>
          <a:p>
            <a:pPr lvl="0" algn="just"/>
            <a:r>
              <a:rPr lang="en-US" sz="2400" smtClean="0">
                <a:latin typeface="+mn-lt"/>
              </a:rPr>
              <a:t>	Đăng </a:t>
            </a:r>
            <a:r>
              <a:rPr lang="en-US" sz="2400">
                <a:latin typeface="+mn-lt"/>
              </a:rPr>
              <a:t>cai thi học sinh giỏi nghề Tiện tại Nhà trường, cuộc thi do Thành đoàn tổ chức</a:t>
            </a:r>
            <a:r>
              <a:rPr lang="en-US" sz="2400" smtClean="0">
                <a:latin typeface="+mn-lt"/>
              </a:rPr>
              <a:t>.</a:t>
            </a:r>
            <a:endParaRPr lang="en-US" sz="2400">
              <a:latin typeface="+mn-lt"/>
            </a:endParaRPr>
          </a:p>
        </p:txBody>
      </p:sp>
    </p:spTree>
    <p:extLst>
      <p:ext uri="{BB962C8B-B14F-4D97-AF65-F5344CB8AC3E}">
        <p14:creationId xmlns:p14="http://schemas.microsoft.com/office/powerpoint/2010/main" val="171210299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295400" y="298451"/>
            <a:ext cx="7543800"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000" b="1" smtClean="0">
                <a:solidFill>
                  <a:srgbClr val="FF0000"/>
                </a:solidFill>
              </a:rPr>
              <a:t>7. ĐỔI MỚI CÔNG TÁC QUẢN TRỊ NHÀ TRƯỜNG THÔNG QUA VIỆC CẢI CÁCH HÀNH CHÍNH, ỨNG DỤNG CÔNG NGHỆ THÔNG TIN TRONG QUẢN LÝ VÀ ĐÀO TẠO. </a:t>
            </a:r>
            <a:endParaRPr lang="en-US" sz="2000">
              <a:solidFill>
                <a:srgbClr val="FF0000"/>
              </a:solidFill>
            </a:endParaRPr>
          </a:p>
        </p:txBody>
      </p:sp>
      <p:cxnSp>
        <p:nvCxnSpPr>
          <p:cNvPr id="13" name="Elbow Connector 12"/>
          <p:cNvCxnSpPr/>
          <p:nvPr/>
        </p:nvCxnSpPr>
        <p:spPr>
          <a:xfrm flipV="1">
            <a:off x="1143000" y="121356"/>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7391400" y="457200"/>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1225689"/>
            <a:ext cx="9097526" cy="1938992"/>
          </a:xfrm>
          <a:prstGeom prst="rect">
            <a:avLst/>
          </a:prstGeom>
        </p:spPr>
        <p:txBody>
          <a:bodyPr wrap="square">
            <a:spAutoFit/>
          </a:bodyPr>
          <a:lstStyle/>
          <a:p>
            <a:pPr algn="just"/>
            <a:r>
              <a:rPr lang="en-US" sz="2400" smtClean="0">
                <a:latin typeface="+mn-lt"/>
              </a:rPr>
              <a:t>	- Triển </a:t>
            </a:r>
            <a:r>
              <a:rPr lang="en-US" sz="2400">
                <a:latin typeface="+mn-lt"/>
              </a:rPr>
              <a:t>khai xây dựng Trung tâm điều hành và quản lý dữ </a:t>
            </a:r>
            <a:r>
              <a:rPr lang="en-US" sz="2400" smtClean="0">
                <a:latin typeface="+mn-lt"/>
              </a:rPr>
              <a:t>liệu</a:t>
            </a:r>
          </a:p>
          <a:p>
            <a:pPr algn="just"/>
            <a:r>
              <a:rPr lang="en-US" sz="2400" smtClean="0">
                <a:latin typeface="+mn-lt"/>
              </a:rPr>
              <a:t>	- </a:t>
            </a:r>
            <a:r>
              <a:rPr lang="en-US" sz="2400">
                <a:latin typeface="Times New Roman" pitchFamily="18" charset="0"/>
                <a:cs typeface="Times New Roman" pitchFamily="18" charset="0"/>
              </a:rPr>
              <a:t>T</a:t>
            </a:r>
            <a:r>
              <a:rPr lang="en-US" sz="2400" smtClean="0">
                <a:latin typeface="Times New Roman" pitchFamily="18" charset="0"/>
                <a:cs typeface="Times New Roman" pitchFamily="18" charset="0"/>
              </a:rPr>
              <a:t>hành</a:t>
            </a:r>
            <a:r>
              <a:rPr lang="vi-VN" sz="2400" smtClean="0">
                <a:latin typeface="Times New Roman" pitchFamily="18" charset="0"/>
                <a:cs typeface="Times New Roman" pitchFamily="18" charset="0"/>
              </a:rPr>
              <a:t> </a:t>
            </a:r>
            <a:r>
              <a:rPr lang="vi-VN" sz="2400">
                <a:latin typeface="Times New Roman" pitchFamily="18" charset="0"/>
                <a:cs typeface="Times New Roman" pitchFamily="18" charset="0"/>
              </a:rPr>
              <a:t>lập Ban chỉ đạo triển khai hệ thống đánh giá năng lực (KP</a:t>
            </a:r>
            <a:r>
              <a:rPr lang="en-US" sz="2400">
                <a:latin typeface="Times New Roman" pitchFamily="18" charset="0"/>
                <a:cs typeface="Times New Roman" pitchFamily="18" charset="0"/>
              </a:rPr>
              <a:t>I</a:t>
            </a:r>
            <a:r>
              <a:rPr lang="vi-VN" sz="2400">
                <a:latin typeface="Times New Roman" pitchFamily="18" charset="0"/>
                <a:cs typeface="Times New Roman" pitchFamily="18" charset="0"/>
              </a:rPr>
              <a:t>s</a:t>
            </a:r>
            <a:r>
              <a:rPr lang="vi-VN" sz="2400" smtClean="0">
                <a:latin typeface="Times New Roman" pitchFamily="18" charset="0"/>
                <a:cs typeface="Times New Roman" pitchFamily="18" charset="0"/>
              </a:rPr>
              <a:t>)</a:t>
            </a:r>
            <a:r>
              <a:rPr lang="en-US" sz="2400" smtClean="0">
                <a:latin typeface="Times New Roman" pitchFamily="18" charset="0"/>
                <a:cs typeface="Times New Roman" pitchFamily="18" charset="0"/>
              </a:rPr>
              <a:t>.</a:t>
            </a:r>
            <a:r>
              <a:rPr lang="vi-VN" sz="2400" smtClean="0"/>
              <a:t> </a:t>
            </a:r>
            <a:endParaRPr lang="en-US" sz="2400" smtClean="0"/>
          </a:p>
          <a:p>
            <a:pPr algn="just"/>
            <a:r>
              <a:rPr lang="es-MX" sz="2400" smtClean="0">
                <a:latin typeface="+mn-lt"/>
              </a:rPr>
              <a:t>	- Ứng </a:t>
            </a:r>
            <a:r>
              <a:rPr lang="es-MX" sz="2400">
                <a:latin typeface="+mn-lt"/>
              </a:rPr>
              <a:t>dụng công nghệ thông tin vào thực hiện chuyên môn ở các hoạt động: quản lý, đào tạo, chuyên môn nghiệp vụ, nhân sự, kế toán</a:t>
            </a:r>
            <a:r>
              <a:rPr lang="es-MX" sz="2400" smtClean="0">
                <a:latin typeface="+mn-lt"/>
              </a:rPr>
              <a:t>…</a:t>
            </a:r>
            <a:endParaRPr lang="en-US" sz="2400" b="1">
              <a:latin typeface="+mn-lt"/>
            </a:endParaRPr>
          </a:p>
        </p:txBody>
      </p:sp>
    </p:spTree>
    <p:extLst>
      <p:ext uri="{BB962C8B-B14F-4D97-AF65-F5344CB8AC3E}">
        <p14:creationId xmlns:p14="http://schemas.microsoft.com/office/powerpoint/2010/main" val="117727669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295400" y="298451"/>
            <a:ext cx="7543800"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400" b="1" smtClean="0">
                <a:solidFill>
                  <a:srgbClr val="FF0000"/>
                </a:solidFill>
              </a:rPr>
              <a:t>8. HOẠT ĐỘNG CỦA TỔ CHỨC ĐẢNG, ĐOÀN THỂ</a:t>
            </a:r>
            <a:endParaRPr lang="en-US" sz="2400">
              <a:solidFill>
                <a:srgbClr val="FF0000"/>
              </a:solidFill>
            </a:endParaRPr>
          </a:p>
        </p:txBody>
      </p:sp>
      <p:cxnSp>
        <p:nvCxnSpPr>
          <p:cNvPr id="13" name="Elbow Connector 12"/>
          <p:cNvCxnSpPr/>
          <p:nvPr/>
        </p:nvCxnSpPr>
        <p:spPr>
          <a:xfrm flipV="1">
            <a:off x="1143000" y="121356"/>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7258050" y="285751"/>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1600200"/>
            <a:ext cx="9097526" cy="2677656"/>
          </a:xfrm>
          <a:prstGeom prst="rect">
            <a:avLst/>
          </a:prstGeom>
        </p:spPr>
        <p:txBody>
          <a:bodyPr wrap="square">
            <a:spAutoFit/>
          </a:bodyPr>
          <a:lstStyle/>
          <a:p>
            <a:pPr algn="just"/>
            <a:r>
              <a:rPr lang="en-US" sz="2400" smtClean="0">
                <a:latin typeface="+mn-lt"/>
              </a:rPr>
              <a:t>	- Thực </a:t>
            </a:r>
            <a:r>
              <a:rPr lang="en-US" sz="2400">
                <a:latin typeface="+mn-lt"/>
              </a:rPr>
              <a:t>hiện tốt công tác chăm lo đời sống, đại diện bảo vệ quyền và lợi ích hợp pháp, chính đáng của đội ngũ cán bộ, viên chức, NLĐ; </a:t>
            </a:r>
            <a:endParaRPr lang="en-US" sz="2400" smtClean="0">
              <a:latin typeface="+mn-lt"/>
            </a:endParaRPr>
          </a:p>
          <a:p>
            <a:pPr algn="just"/>
            <a:r>
              <a:rPr lang="en-US" sz="2400" smtClean="0">
                <a:latin typeface="+mn-lt"/>
              </a:rPr>
              <a:t>	- Tặng </a:t>
            </a:r>
            <a:r>
              <a:rPr lang="en-US" sz="2400">
                <a:latin typeface="+mn-lt"/>
              </a:rPr>
              <a:t>quà Tết cho toàn thể CB-VC-NLĐ; Chính quyền thưởng Tết cho mỗi CB-VC-NLĐ; Tổ chức du lịch hè cho CB-VC-NLĐ; Tổ chức thăm hỏi tặng quà cho đồng nghiệp khó khăn bị bệnh nan y. </a:t>
            </a:r>
          </a:p>
          <a:p>
            <a:pPr algn="just"/>
            <a:r>
              <a:rPr lang="en-US" sz="2400" smtClean="0">
                <a:latin typeface="+mn-lt"/>
              </a:rPr>
              <a:t>	- Phối </a:t>
            </a:r>
            <a:r>
              <a:rPr lang="en-US" sz="2400">
                <a:latin typeface="+mn-lt"/>
              </a:rPr>
              <a:t>hợp với chính quyền tạo điều kiện, hỗ trợ cho CB-VC-NLĐ vay vốn ngân hàng để xây dựng, sửa chữa nhà cửa…</a:t>
            </a:r>
          </a:p>
        </p:txBody>
      </p:sp>
      <p:sp>
        <p:nvSpPr>
          <p:cNvPr id="3" name="TextBox 2"/>
          <p:cNvSpPr txBox="1"/>
          <p:nvPr/>
        </p:nvSpPr>
        <p:spPr>
          <a:xfrm>
            <a:off x="457200" y="1066800"/>
            <a:ext cx="2247812" cy="461665"/>
          </a:xfrm>
          <a:prstGeom prst="rect">
            <a:avLst/>
          </a:prstGeom>
          <a:noFill/>
        </p:spPr>
        <p:txBody>
          <a:bodyPr wrap="square" rtlCol="0">
            <a:spAutoFit/>
          </a:bodyPr>
          <a:lstStyle/>
          <a:p>
            <a:pPr marL="0" lvl="1"/>
            <a:r>
              <a:rPr lang="en-US" sz="2400" b="1" smtClean="0">
                <a:solidFill>
                  <a:srgbClr val="FF0000"/>
                </a:solidFill>
                <a:latin typeface="+mn-lt"/>
              </a:rPr>
              <a:t>8.1 Công đoàn</a:t>
            </a:r>
            <a:endParaRPr lang="en-US" sz="2400">
              <a:solidFill>
                <a:srgbClr val="FF0000"/>
              </a:solidFill>
              <a:latin typeface="+mn-lt"/>
            </a:endParaRPr>
          </a:p>
        </p:txBody>
      </p:sp>
    </p:spTree>
    <p:extLst>
      <p:ext uri="{BB962C8B-B14F-4D97-AF65-F5344CB8AC3E}">
        <p14:creationId xmlns:p14="http://schemas.microsoft.com/office/powerpoint/2010/main" val="396568666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295400" y="298451"/>
            <a:ext cx="7543800"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400" b="1" smtClean="0">
                <a:solidFill>
                  <a:srgbClr val="FF0000"/>
                </a:solidFill>
              </a:rPr>
              <a:t>8. HOẠT ĐỘNG CỦA TỔ CHỨC ĐẢNG, ĐOÀN THỂ</a:t>
            </a:r>
            <a:endParaRPr lang="en-US" sz="2400">
              <a:solidFill>
                <a:srgbClr val="FF0000"/>
              </a:solidFill>
            </a:endParaRPr>
          </a:p>
        </p:txBody>
      </p:sp>
      <p:cxnSp>
        <p:nvCxnSpPr>
          <p:cNvPr id="13" name="Elbow Connector 12"/>
          <p:cNvCxnSpPr/>
          <p:nvPr/>
        </p:nvCxnSpPr>
        <p:spPr>
          <a:xfrm flipV="1">
            <a:off x="1143000" y="121356"/>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7258050" y="285751"/>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1600200"/>
            <a:ext cx="9097526" cy="3046988"/>
          </a:xfrm>
          <a:prstGeom prst="rect">
            <a:avLst/>
          </a:prstGeom>
        </p:spPr>
        <p:txBody>
          <a:bodyPr wrap="square">
            <a:spAutoFit/>
          </a:bodyPr>
          <a:lstStyle/>
          <a:p>
            <a:pPr algn="just"/>
            <a:r>
              <a:rPr lang="en-US" sz="2400" b="1" i="1" smtClean="0">
                <a:latin typeface="+mn-lt"/>
              </a:rPr>
              <a:t>	- </a:t>
            </a:r>
            <a:r>
              <a:rPr lang="en-US" sz="2400" smtClean="0">
                <a:latin typeface="+mn-lt"/>
              </a:rPr>
              <a:t>Thực </a:t>
            </a:r>
            <a:r>
              <a:rPr lang="en-US" sz="2400">
                <a:latin typeface="+mn-lt"/>
              </a:rPr>
              <a:t>hiện tốt công tác tuyên truyền, vận động đội ngũ CB-VC-NLĐ thực hiện đường lối chủ trương của Đảng, chính sách pháp luật của Nhà nước; Nghị quyết, chủ trương công tác công đoàn; phát triển đội ngũ nhà giáo và cán bộ quản lý giáo dục</a:t>
            </a:r>
            <a:r>
              <a:rPr lang="en-US" sz="2400" smtClean="0">
                <a:latin typeface="+mn-lt"/>
              </a:rPr>
              <a:t>.</a:t>
            </a:r>
          </a:p>
          <a:p>
            <a:pPr algn="just"/>
            <a:r>
              <a:rPr lang="en-US" sz="2400">
                <a:latin typeface="+mn-lt"/>
              </a:rPr>
              <a:t>	</a:t>
            </a:r>
            <a:r>
              <a:rPr lang="en-US" sz="2400" smtClean="0">
                <a:latin typeface="+mn-lt"/>
              </a:rPr>
              <a:t>- Phát </a:t>
            </a:r>
            <a:r>
              <a:rPr lang="en-US" sz="2400">
                <a:latin typeface="+mn-lt"/>
              </a:rPr>
              <a:t>động phong trào xanh, sạch, </a:t>
            </a:r>
            <a:r>
              <a:rPr lang="en-US" sz="2400" smtClean="0">
                <a:latin typeface="+mn-lt"/>
              </a:rPr>
              <a:t>đẹp, </a:t>
            </a:r>
            <a:r>
              <a:rPr lang="en-US" sz="2400">
                <a:latin typeface="+mn-lt"/>
              </a:rPr>
              <a:t>thực hiện “Văn hóa trong giao tiếp công sở”</a:t>
            </a:r>
            <a:r>
              <a:rPr lang="en-US" sz="2400" smtClean="0">
                <a:latin typeface="+mn-lt"/>
              </a:rPr>
              <a:t>; </a:t>
            </a:r>
            <a:r>
              <a:rPr lang="en-US" sz="2400">
                <a:latin typeface="+mn-lt"/>
              </a:rPr>
              <a:t>đảm bảo vệ sinh, an toàn lao động, phòng chống cháy nổ; Tổ chức tuyên truyền phòng chống tác hại của thuốc lá trong toàn thể CB-VC-NLĐ.</a:t>
            </a:r>
          </a:p>
        </p:txBody>
      </p:sp>
      <p:sp>
        <p:nvSpPr>
          <p:cNvPr id="3" name="TextBox 2"/>
          <p:cNvSpPr txBox="1"/>
          <p:nvPr/>
        </p:nvSpPr>
        <p:spPr>
          <a:xfrm>
            <a:off x="457200" y="1066800"/>
            <a:ext cx="2247812" cy="461665"/>
          </a:xfrm>
          <a:prstGeom prst="rect">
            <a:avLst/>
          </a:prstGeom>
          <a:noFill/>
        </p:spPr>
        <p:txBody>
          <a:bodyPr wrap="square" rtlCol="0">
            <a:spAutoFit/>
          </a:bodyPr>
          <a:lstStyle/>
          <a:p>
            <a:pPr marL="0" lvl="1"/>
            <a:r>
              <a:rPr lang="en-US" sz="2400" b="1" smtClean="0">
                <a:solidFill>
                  <a:srgbClr val="FF0000"/>
                </a:solidFill>
                <a:latin typeface="+mn-lt"/>
              </a:rPr>
              <a:t>8.1 Công đoàn</a:t>
            </a:r>
            <a:endParaRPr lang="en-US" sz="2400">
              <a:solidFill>
                <a:srgbClr val="FF0000"/>
              </a:solidFill>
              <a:latin typeface="+mn-lt"/>
            </a:endParaRPr>
          </a:p>
        </p:txBody>
      </p:sp>
    </p:spTree>
    <p:extLst>
      <p:ext uri="{BB962C8B-B14F-4D97-AF65-F5344CB8AC3E}">
        <p14:creationId xmlns:p14="http://schemas.microsoft.com/office/powerpoint/2010/main" val="253303651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295400" y="298451"/>
            <a:ext cx="7543800"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400" b="1" smtClean="0">
                <a:solidFill>
                  <a:srgbClr val="FF0000"/>
                </a:solidFill>
              </a:rPr>
              <a:t>8. HOẠT ĐỘNG CỦA TỔ CHỨC ĐẢNG, ĐOÀN THỂ</a:t>
            </a:r>
            <a:endParaRPr lang="en-US" sz="2400">
              <a:solidFill>
                <a:srgbClr val="FF0000"/>
              </a:solidFill>
            </a:endParaRPr>
          </a:p>
        </p:txBody>
      </p:sp>
      <p:cxnSp>
        <p:nvCxnSpPr>
          <p:cNvPr id="13" name="Elbow Connector 12"/>
          <p:cNvCxnSpPr/>
          <p:nvPr/>
        </p:nvCxnSpPr>
        <p:spPr>
          <a:xfrm flipV="1">
            <a:off x="1143000" y="121356"/>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7258050" y="285751"/>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1447800"/>
            <a:ext cx="9097526" cy="3785652"/>
          </a:xfrm>
          <a:prstGeom prst="rect">
            <a:avLst/>
          </a:prstGeom>
        </p:spPr>
        <p:txBody>
          <a:bodyPr wrap="square">
            <a:spAutoFit/>
          </a:bodyPr>
          <a:lstStyle/>
          <a:p>
            <a:pPr algn="just"/>
            <a:r>
              <a:rPr lang="en-US" sz="2200" smtClean="0">
                <a:latin typeface="+mn-lt"/>
              </a:rPr>
              <a:t>	</a:t>
            </a:r>
            <a:r>
              <a:rPr lang="en-US" sz="2400" smtClean="0">
                <a:latin typeface="+mn-lt"/>
              </a:rPr>
              <a:t>Thực hiện tốt các </a:t>
            </a:r>
            <a:r>
              <a:rPr lang="en-US" sz="2400">
                <a:latin typeface="+mn-lt"/>
              </a:rPr>
              <a:t>cuộc vận </a:t>
            </a:r>
            <a:r>
              <a:rPr lang="en-US" sz="2400" smtClean="0">
                <a:latin typeface="+mn-lt"/>
              </a:rPr>
              <a:t>động: </a:t>
            </a:r>
          </a:p>
          <a:p>
            <a:pPr algn="just"/>
            <a:r>
              <a:rPr lang="en-US" sz="2400">
                <a:latin typeface="+mn-lt"/>
              </a:rPr>
              <a:t>	</a:t>
            </a:r>
            <a:r>
              <a:rPr lang="en-US" sz="2400" smtClean="0">
                <a:latin typeface="+mn-lt"/>
              </a:rPr>
              <a:t>- Hiến </a:t>
            </a:r>
            <a:r>
              <a:rPr lang="en-US" sz="2400">
                <a:latin typeface="+mn-lt"/>
              </a:rPr>
              <a:t>máu nhân đạo; </a:t>
            </a:r>
            <a:r>
              <a:rPr lang="en-US" sz="2400" smtClean="0">
                <a:latin typeface="+mn-lt"/>
              </a:rPr>
              <a:t>quỹ </a:t>
            </a:r>
            <a:r>
              <a:rPr lang="en-US" sz="2400">
                <a:latin typeface="+mn-lt"/>
              </a:rPr>
              <a:t>tương trợ công đoàn ngành; </a:t>
            </a:r>
            <a:r>
              <a:rPr lang="en-US" sz="2400" smtClean="0">
                <a:latin typeface="+mn-lt"/>
              </a:rPr>
              <a:t>đóng </a:t>
            </a:r>
            <a:r>
              <a:rPr lang="en-US" sz="2400">
                <a:latin typeface="+mn-lt"/>
              </a:rPr>
              <a:t>góp, hỗ trợ nghĩa tình Hoàng Sa - Trường Sa; hỗ trợ giáo dục vùng sâu, vùng </a:t>
            </a:r>
            <a:r>
              <a:rPr lang="en-US" sz="2400" smtClean="0">
                <a:latin typeface="+mn-lt"/>
              </a:rPr>
              <a:t>xa; đồng </a:t>
            </a:r>
            <a:r>
              <a:rPr lang="en-US" sz="2400">
                <a:latin typeface="+mn-lt"/>
              </a:rPr>
              <a:t>bào bị thiên tai, lũ lụt; </a:t>
            </a:r>
            <a:r>
              <a:rPr lang="en-US" sz="2400" smtClean="0">
                <a:latin typeface="+mn-lt"/>
              </a:rPr>
              <a:t>đồng </a:t>
            </a:r>
            <a:r>
              <a:rPr lang="en-US" sz="2400">
                <a:latin typeface="+mn-lt"/>
              </a:rPr>
              <a:t>nghiệp ngoại thành khó khăn vui </a:t>
            </a:r>
            <a:r>
              <a:rPr lang="en-US" sz="2400" smtClean="0">
                <a:latin typeface="+mn-lt"/>
              </a:rPr>
              <a:t>tết; đóng </a:t>
            </a:r>
            <a:r>
              <a:rPr lang="en-US" sz="2400">
                <a:latin typeface="+mn-lt"/>
              </a:rPr>
              <a:t>quỹ học bổng Nguyễn Đức </a:t>
            </a:r>
            <a:r>
              <a:rPr lang="en-US" sz="2400" smtClean="0">
                <a:latin typeface="+mn-lt"/>
              </a:rPr>
              <a:t>Cảnh: </a:t>
            </a:r>
            <a:r>
              <a:rPr lang="en-US" sz="2400">
                <a:latin typeface="+mn-lt"/>
              </a:rPr>
              <a:t>26.240.000 đồng; phối hợp với Đoàn Thanh niên và Hội sinh viên </a:t>
            </a:r>
            <a:r>
              <a:rPr lang="en-US" sz="2400" smtClean="0">
                <a:latin typeface="+mn-lt"/>
              </a:rPr>
              <a:t>tổ </a:t>
            </a:r>
            <a:r>
              <a:rPr lang="en-US" sz="2400">
                <a:latin typeface="+mn-lt"/>
              </a:rPr>
              <a:t>chức xây 01 văn nhà tình thương trị giá 20.000.000 đồng cho sinh viên; thăm và tặng quà cho đồng nghiệp bị bệnh nan y, khó khăn hơn 10 triệu đồng.</a:t>
            </a:r>
          </a:p>
          <a:p>
            <a:pPr algn="just"/>
            <a:r>
              <a:rPr lang="en-US" sz="2400" smtClean="0">
                <a:latin typeface="+mn-lt"/>
              </a:rPr>
              <a:t>	- Tích </a:t>
            </a:r>
            <a:r>
              <a:rPr lang="en-US" sz="2400">
                <a:latin typeface="+mn-lt"/>
              </a:rPr>
              <a:t>cực tham gia các hoạt động văn hoá văn nghệ và thể dục thể </a:t>
            </a:r>
            <a:r>
              <a:rPr lang="en-US" sz="2400" smtClean="0">
                <a:latin typeface="+mn-lt"/>
              </a:rPr>
              <a:t>thao</a:t>
            </a:r>
            <a:endParaRPr lang="en-US" sz="2400">
              <a:latin typeface="+mn-lt"/>
            </a:endParaRPr>
          </a:p>
        </p:txBody>
      </p:sp>
      <p:sp>
        <p:nvSpPr>
          <p:cNvPr id="3" name="TextBox 2"/>
          <p:cNvSpPr txBox="1"/>
          <p:nvPr/>
        </p:nvSpPr>
        <p:spPr>
          <a:xfrm>
            <a:off x="457200" y="1066800"/>
            <a:ext cx="2247812" cy="461665"/>
          </a:xfrm>
          <a:prstGeom prst="rect">
            <a:avLst/>
          </a:prstGeom>
          <a:noFill/>
        </p:spPr>
        <p:txBody>
          <a:bodyPr wrap="square" rtlCol="0">
            <a:spAutoFit/>
          </a:bodyPr>
          <a:lstStyle/>
          <a:p>
            <a:pPr marL="0" lvl="1"/>
            <a:r>
              <a:rPr lang="en-US" sz="2400" b="1" smtClean="0">
                <a:solidFill>
                  <a:srgbClr val="FF0000"/>
                </a:solidFill>
                <a:latin typeface="+mn-lt"/>
              </a:rPr>
              <a:t>8.1 Công đoàn</a:t>
            </a:r>
            <a:endParaRPr lang="en-US" sz="2400">
              <a:solidFill>
                <a:srgbClr val="FF0000"/>
              </a:solidFill>
              <a:latin typeface="+mn-lt"/>
            </a:endParaRPr>
          </a:p>
        </p:txBody>
      </p:sp>
    </p:spTree>
    <p:extLst>
      <p:ext uri="{BB962C8B-B14F-4D97-AF65-F5344CB8AC3E}">
        <p14:creationId xmlns:p14="http://schemas.microsoft.com/office/powerpoint/2010/main" val="85797349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295400" y="298451"/>
            <a:ext cx="7543800"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400" b="1" smtClean="0">
                <a:solidFill>
                  <a:srgbClr val="FF0000"/>
                </a:solidFill>
              </a:rPr>
              <a:t>8. HOẠT ĐỘNG CỦA TỔ CHỨC ĐẢNG, ĐOÀN THỂ</a:t>
            </a:r>
            <a:endParaRPr lang="en-US" sz="2400">
              <a:solidFill>
                <a:srgbClr val="FF0000"/>
              </a:solidFill>
            </a:endParaRPr>
          </a:p>
        </p:txBody>
      </p:sp>
      <p:cxnSp>
        <p:nvCxnSpPr>
          <p:cNvPr id="13" name="Elbow Connector 12"/>
          <p:cNvCxnSpPr/>
          <p:nvPr/>
        </p:nvCxnSpPr>
        <p:spPr>
          <a:xfrm flipV="1">
            <a:off x="1143000" y="121356"/>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7258050" y="285751"/>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1447800"/>
            <a:ext cx="9097526" cy="4154984"/>
          </a:xfrm>
          <a:prstGeom prst="rect">
            <a:avLst/>
          </a:prstGeom>
        </p:spPr>
        <p:txBody>
          <a:bodyPr wrap="square">
            <a:spAutoFit/>
          </a:bodyPr>
          <a:lstStyle/>
          <a:p>
            <a:pPr algn="just"/>
            <a:r>
              <a:rPr lang="en-US" sz="2400" smtClean="0">
                <a:latin typeface="+mn-lt"/>
              </a:rPr>
              <a:t>	- Phối </a:t>
            </a:r>
            <a:r>
              <a:rPr lang="en-US" sz="2400">
                <a:latin typeface="+mn-lt"/>
              </a:rPr>
              <a:t>hợp với UBND Phường 4 thực hiện ngày hội “An toàn giao thông”; phát động sinh viên tham gia hội thi “Học sinh Thành phố với Pháp luật; tổ chức giải đá bóng chào mừng ngày thành lập quân đội nhân dân ngày 22/12; cuộc thi “Ánh sáng thời Đại”.</a:t>
            </a:r>
          </a:p>
          <a:p>
            <a:pPr lvl="0" algn="just"/>
            <a:r>
              <a:rPr lang="en-US" sz="2400" smtClean="0">
                <a:latin typeface="+mn-lt"/>
              </a:rPr>
              <a:t>	- Tổ </a:t>
            </a:r>
            <a:r>
              <a:rPr lang="en-US" sz="2400">
                <a:latin typeface="+mn-lt"/>
              </a:rPr>
              <a:t>chức gặp gỡ, trao đổi giữa Cấp ủy Chi bộ </a:t>
            </a:r>
            <a:r>
              <a:rPr lang="en-US" sz="2400" smtClean="0">
                <a:latin typeface="+mn-lt"/>
              </a:rPr>
              <a:t>việc </a:t>
            </a:r>
            <a:r>
              <a:rPr lang="en-US" sz="2400">
                <a:latin typeface="+mn-lt"/>
              </a:rPr>
              <a:t>phát triển Đảng; tổ chức chương trình “Đêm hội trăng rằm”; “Hành trình thành phố tôi yêu”. Phối hợp với các Khoa tổ chức cuộc thi viết bài “Tri ân thầy cô”;  “Tự hào trường tôi, Đoàn tôi”; tự hào “Sinh viên Cao đẳng Lý Tự Trọng”, thi sáng tác ca khúc truyền thống “Thanh niên Lý Tự Trọng”; tuần lễ “Tuổi trẻ Lý Tự Trọng với pháp luật”; Tuần lễ hưởng ứng tháng tuyên truyền phòng chống HIV/ADIAS; </a:t>
            </a:r>
          </a:p>
        </p:txBody>
      </p:sp>
      <p:sp>
        <p:nvSpPr>
          <p:cNvPr id="3" name="TextBox 2"/>
          <p:cNvSpPr txBox="1"/>
          <p:nvPr/>
        </p:nvSpPr>
        <p:spPr>
          <a:xfrm>
            <a:off x="457200" y="1066800"/>
            <a:ext cx="8640326" cy="461665"/>
          </a:xfrm>
          <a:prstGeom prst="rect">
            <a:avLst/>
          </a:prstGeom>
          <a:noFill/>
        </p:spPr>
        <p:txBody>
          <a:bodyPr wrap="square" rtlCol="0">
            <a:spAutoFit/>
          </a:bodyPr>
          <a:lstStyle/>
          <a:p>
            <a:pPr marL="0" lvl="1"/>
            <a:r>
              <a:rPr lang="en-US" sz="2400" b="1" smtClean="0">
                <a:solidFill>
                  <a:srgbClr val="FF0000"/>
                </a:solidFill>
                <a:latin typeface="+mn-lt"/>
              </a:rPr>
              <a:t>8.2 </a:t>
            </a:r>
            <a:r>
              <a:rPr lang="en-US" sz="2400" b="1">
                <a:solidFill>
                  <a:srgbClr val="FF0000"/>
                </a:solidFill>
                <a:latin typeface="+mn-lt"/>
              </a:rPr>
              <a:t>Đoàn thanh niên – Hội Sinh </a:t>
            </a:r>
            <a:r>
              <a:rPr lang="en-US" sz="2400" b="1" smtClean="0">
                <a:solidFill>
                  <a:srgbClr val="FF0000"/>
                </a:solidFill>
                <a:latin typeface="+mn-lt"/>
              </a:rPr>
              <a:t>viên</a:t>
            </a:r>
            <a:endParaRPr lang="en-US" sz="2400">
              <a:solidFill>
                <a:srgbClr val="FF0000"/>
              </a:solidFill>
              <a:latin typeface="+mn-lt"/>
            </a:endParaRPr>
          </a:p>
        </p:txBody>
      </p:sp>
    </p:spTree>
    <p:extLst>
      <p:ext uri="{BB962C8B-B14F-4D97-AF65-F5344CB8AC3E}">
        <p14:creationId xmlns:p14="http://schemas.microsoft.com/office/powerpoint/2010/main" val="199620767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295400" y="298451"/>
            <a:ext cx="7543800"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400" b="1" smtClean="0">
                <a:solidFill>
                  <a:srgbClr val="FF0000"/>
                </a:solidFill>
              </a:rPr>
              <a:t>8. HOẠT ĐỘNG CỦA TỔ CHỨC ĐẢNG, ĐOÀN THỂ</a:t>
            </a:r>
            <a:endParaRPr lang="en-US" sz="2400">
              <a:solidFill>
                <a:srgbClr val="FF0000"/>
              </a:solidFill>
            </a:endParaRPr>
          </a:p>
        </p:txBody>
      </p:sp>
      <p:cxnSp>
        <p:nvCxnSpPr>
          <p:cNvPr id="13" name="Elbow Connector 12"/>
          <p:cNvCxnSpPr/>
          <p:nvPr/>
        </p:nvCxnSpPr>
        <p:spPr>
          <a:xfrm flipV="1">
            <a:off x="1143000" y="121356"/>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7258050" y="285751"/>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0" y="1447800"/>
            <a:ext cx="9097526" cy="6001643"/>
          </a:xfrm>
          <a:prstGeom prst="rect">
            <a:avLst/>
          </a:prstGeom>
        </p:spPr>
        <p:txBody>
          <a:bodyPr wrap="square">
            <a:spAutoFit/>
          </a:bodyPr>
          <a:lstStyle/>
          <a:p>
            <a:pPr lvl="0" algn="just"/>
            <a:r>
              <a:rPr lang="en-US" sz="2400" smtClean="0">
                <a:latin typeface="+mn-lt"/>
              </a:rPr>
              <a:t>	Tổ </a:t>
            </a:r>
            <a:r>
              <a:rPr lang="en-US" sz="2400">
                <a:latin typeface="+mn-lt"/>
              </a:rPr>
              <a:t>chức và tham gia các hoạt động tình nguyện, chiến dịch Mùa hè xanh tại huyện Bình Chánh, huyện Củ Chi, chi phí thực hiện là </a:t>
            </a:r>
            <a:r>
              <a:rPr lang="en-US" sz="2400" smtClean="0">
                <a:latin typeface="+mn-lt"/>
              </a:rPr>
              <a:t>155.290.000đ </a:t>
            </a:r>
            <a:r>
              <a:rPr lang="en-US" sz="2400">
                <a:latin typeface="+mn-lt"/>
              </a:rPr>
              <a:t>(do Trường hỗ trợ và mạnh thường quân đóng góp</a:t>
            </a:r>
            <a:r>
              <a:rPr lang="en-US" sz="2400" smtClean="0">
                <a:latin typeface="+mn-lt"/>
              </a:rPr>
              <a:t>):</a:t>
            </a:r>
          </a:p>
          <a:p>
            <a:pPr lvl="0" algn="just"/>
            <a:r>
              <a:rPr lang="en-US" sz="2400" smtClean="0">
                <a:latin typeface="+mn-lt"/>
              </a:rPr>
              <a:t>	- Sửa </a:t>
            </a:r>
            <a:r>
              <a:rPr lang="en-US" sz="2400">
                <a:latin typeface="+mn-lt"/>
              </a:rPr>
              <a:t>chữa 03 căn nhà tình </a:t>
            </a:r>
            <a:r>
              <a:rPr lang="en-US" sz="2400" smtClean="0">
                <a:latin typeface="+mn-lt"/>
              </a:rPr>
              <a:t>nghĩa (huyện </a:t>
            </a:r>
            <a:r>
              <a:rPr lang="en-US" sz="2400">
                <a:latin typeface="+mn-lt"/>
              </a:rPr>
              <a:t>Củ Chi </a:t>
            </a:r>
            <a:r>
              <a:rPr lang="en-US" sz="2400" smtClean="0">
                <a:latin typeface="+mn-lt"/>
              </a:rPr>
              <a:t>và Bình Chánh)</a:t>
            </a:r>
          </a:p>
          <a:p>
            <a:pPr lvl="0" algn="just"/>
            <a:r>
              <a:rPr lang="en-US" sz="2400">
                <a:latin typeface="+mn-lt"/>
              </a:rPr>
              <a:t>	</a:t>
            </a:r>
            <a:r>
              <a:rPr lang="en-US" sz="2400" smtClean="0">
                <a:latin typeface="+mn-lt"/>
              </a:rPr>
              <a:t>- Sửa </a:t>
            </a:r>
            <a:r>
              <a:rPr lang="en-US" sz="2400">
                <a:latin typeface="+mn-lt"/>
              </a:rPr>
              <a:t>chữa 01 cây cầu ở huyện Bình </a:t>
            </a:r>
            <a:r>
              <a:rPr lang="en-US" sz="2400" smtClean="0">
                <a:latin typeface="+mn-lt"/>
              </a:rPr>
              <a:t>Chánh, </a:t>
            </a:r>
            <a:r>
              <a:rPr lang="en-US" sz="2400">
                <a:latin typeface="+mn-lt"/>
              </a:rPr>
              <a:t>tặng 1.000 cuốn </a:t>
            </a:r>
            <a:r>
              <a:rPr lang="en-US" sz="2400" smtClean="0">
                <a:latin typeface="+mn-lt"/>
              </a:rPr>
              <a:t>tập cho HS nghèo, hiếu học. </a:t>
            </a:r>
          </a:p>
          <a:p>
            <a:pPr lvl="0" algn="just"/>
            <a:r>
              <a:rPr lang="en-US" sz="2400" smtClean="0"/>
              <a:t>	</a:t>
            </a:r>
            <a:r>
              <a:rPr lang="en-US" sz="2400" smtClean="0">
                <a:latin typeface="+mn-lt"/>
              </a:rPr>
              <a:t>- Trao </a:t>
            </a:r>
            <a:r>
              <a:rPr lang="en-US" sz="2400">
                <a:latin typeface="+mn-lt"/>
              </a:rPr>
              <a:t>tặng 30 vé xe và hỗ trợ tiền mặt cho 37 học sinh, sinh viên có hoàn cảnh khó khăn về quê đón tết nguyên đán, trị giá hơn 30 triệu </a:t>
            </a:r>
            <a:r>
              <a:rPr lang="en-US" sz="2400" smtClean="0">
                <a:latin typeface="+mn-lt"/>
              </a:rPr>
              <a:t>đồng.</a:t>
            </a:r>
          </a:p>
          <a:p>
            <a:pPr lvl="0" algn="just"/>
            <a:r>
              <a:rPr lang="en-US" sz="2400">
                <a:latin typeface="+mn-lt"/>
              </a:rPr>
              <a:t>	</a:t>
            </a:r>
            <a:r>
              <a:rPr lang="en-US" sz="2400" smtClean="0">
                <a:latin typeface="+mn-lt"/>
              </a:rPr>
              <a:t>- Tặng </a:t>
            </a:r>
            <a:r>
              <a:rPr lang="en-US" sz="2400">
                <a:latin typeface="+mn-lt"/>
              </a:rPr>
              <a:t>55 phần </a:t>
            </a:r>
            <a:r>
              <a:rPr lang="en-US" sz="2400" smtClean="0">
                <a:latin typeface="+mn-lt"/>
              </a:rPr>
              <a:t>quà, mừng </a:t>
            </a:r>
            <a:r>
              <a:rPr lang="en-US" sz="2400">
                <a:latin typeface="+mn-lt"/>
              </a:rPr>
              <a:t>tuổi cho người vô gia cư không nơi nương tựa trên địa bàn </a:t>
            </a:r>
            <a:r>
              <a:rPr lang="en-US" sz="2400" smtClean="0">
                <a:latin typeface="+mn-lt"/>
              </a:rPr>
              <a:t>Q. </a:t>
            </a:r>
            <a:r>
              <a:rPr lang="en-US" sz="2400">
                <a:latin typeface="+mn-lt"/>
              </a:rPr>
              <a:t>Tân </a:t>
            </a:r>
            <a:r>
              <a:rPr lang="en-US" sz="2400" smtClean="0">
                <a:latin typeface="+mn-lt"/>
              </a:rPr>
              <a:t>Bình,</a:t>
            </a:r>
            <a:r>
              <a:rPr lang="en-US" sz="2400">
                <a:latin typeface="+mn-lt"/>
              </a:rPr>
              <a:t> trị giá hơn 7 triệu </a:t>
            </a:r>
            <a:r>
              <a:rPr lang="en-US" sz="2400" smtClean="0">
                <a:latin typeface="+mn-lt"/>
              </a:rPr>
              <a:t>đồng.</a:t>
            </a:r>
          </a:p>
          <a:p>
            <a:pPr lvl="0" algn="just"/>
            <a:r>
              <a:rPr lang="en-US" sz="2400">
                <a:latin typeface="+mn-lt"/>
              </a:rPr>
              <a:t>	</a:t>
            </a:r>
            <a:r>
              <a:rPr lang="en-US" sz="2400" smtClean="0">
                <a:latin typeface="+mn-lt"/>
              </a:rPr>
              <a:t>- </a:t>
            </a:r>
            <a:r>
              <a:rPr lang="en-US" sz="2400">
                <a:latin typeface="+mn-lt"/>
              </a:rPr>
              <a:t>Thành lập quỹ học bổng “Lý Tự Trọng - Tiếp bước đến trường</a:t>
            </a:r>
            <a:r>
              <a:rPr lang="en-US" sz="2400" smtClean="0">
                <a:latin typeface="+mn-lt"/>
              </a:rPr>
              <a:t>”, </a:t>
            </a:r>
            <a:r>
              <a:rPr lang="en-US" sz="2400">
                <a:latin typeface="+mn-lt"/>
              </a:rPr>
              <a:t>tặng 15 suất dành cho sinh viên khó khăn vươn lên trong học tập, mỗi suất có giá trị từ  1.000.000 đ đến </a:t>
            </a:r>
            <a:r>
              <a:rPr lang="en-US" sz="2400" smtClean="0">
                <a:latin typeface="+mn-lt"/>
              </a:rPr>
              <a:t>1.500.000đ</a:t>
            </a:r>
            <a:r>
              <a:rPr lang="en-US" sz="2400">
                <a:latin typeface="+mn-lt"/>
              </a:rPr>
              <a:t>. </a:t>
            </a:r>
            <a:endParaRPr lang="en-US" sz="2400" smtClean="0">
              <a:latin typeface="+mn-lt"/>
            </a:endParaRPr>
          </a:p>
          <a:p>
            <a:pPr lvl="0" algn="just"/>
            <a:endParaRPr lang="en-US" sz="2400" smtClean="0">
              <a:latin typeface="+mn-lt"/>
            </a:endParaRPr>
          </a:p>
          <a:p>
            <a:pPr lvl="0" algn="just"/>
            <a:r>
              <a:rPr lang="en-US" sz="2400">
                <a:latin typeface="+mn-lt"/>
              </a:rPr>
              <a:t>	</a:t>
            </a:r>
          </a:p>
        </p:txBody>
      </p:sp>
      <p:sp>
        <p:nvSpPr>
          <p:cNvPr id="3" name="TextBox 2"/>
          <p:cNvSpPr txBox="1"/>
          <p:nvPr/>
        </p:nvSpPr>
        <p:spPr>
          <a:xfrm>
            <a:off x="457200" y="1066800"/>
            <a:ext cx="8640326" cy="461665"/>
          </a:xfrm>
          <a:prstGeom prst="rect">
            <a:avLst/>
          </a:prstGeom>
          <a:noFill/>
        </p:spPr>
        <p:txBody>
          <a:bodyPr wrap="square" rtlCol="0">
            <a:spAutoFit/>
          </a:bodyPr>
          <a:lstStyle/>
          <a:p>
            <a:pPr marL="0" lvl="1"/>
            <a:r>
              <a:rPr lang="en-US" sz="2400" b="1" smtClean="0">
                <a:solidFill>
                  <a:srgbClr val="FF0000"/>
                </a:solidFill>
                <a:latin typeface="+mn-lt"/>
              </a:rPr>
              <a:t>8.2 </a:t>
            </a:r>
            <a:r>
              <a:rPr lang="en-US" sz="2400" b="1">
                <a:solidFill>
                  <a:srgbClr val="FF0000"/>
                </a:solidFill>
                <a:latin typeface="+mn-lt"/>
              </a:rPr>
              <a:t>Đoàn thanh niên – Hội Sinh </a:t>
            </a:r>
            <a:r>
              <a:rPr lang="en-US" sz="2400" b="1" smtClean="0">
                <a:solidFill>
                  <a:srgbClr val="FF0000"/>
                </a:solidFill>
                <a:latin typeface="+mn-lt"/>
              </a:rPr>
              <a:t>viên</a:t>
            </a:r>
            <a:endParaRPr lang="en-US" sz="2400">
              <a:solidFill>
                <a:srgbClr val="FF0000"/>
              </a:solidFill>
              <a:latin typeface="+mn-lt"/>
            </a:endParaRPr>
          </a:p>
        </p:txBody>
      </p:sp>
    </p:spTree>
    <p:extLst>
      <p:ext uri="{BB962C8B-B14F-4D97-AF65-F5344CB8AC3E}">
        <p14:creationId xmlns:p14="http://schemas.microsoft.com/office/powerpoint/2010/main" val="425667201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295400" y="298451"/>
            <a:ext cx="7543800"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400" b="1" smtClean="0">
                <a:solidFill>
                  <a:srgbClr val="FF0000"/>
                </a:solidFill>
              </a:rPr>
              <a:t>8. HOẠT ĐỘNG CỦA TỔ CHỨC ĐẢNG, ĐOÀN THỂ</a:t>
            </a:r>
            <a:endParaRPr lang="en-US" sz="2400">
              <a:solidFill>
                <a:srgbClr val="FF0000"/>
              </a:solidFill>
            </a:endParaRPr>
          </a:p>
        </p:txBody>
      </p:sp>
      <p:cxnSp>
        <p:nvCxnSpPr>
          <p:cNvPr id="13" name="Elbow Connector 12"/>
          <p:cNvCxnSpPr/>
          <p:nvPr/>
        </p:nvCxnSpPr>
        <p:spPr>
          <a:xfrm flipV="1">
            <a:off x="1143000" y="121356"/>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7258050" y="285751"/>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8374" y="1559243"/>
            <a:ext cx="9097526" cy="3693319"/>
          </a:xfrm>
          <a:prstGeom prst="rect">
            <a:avLst/>
          </a:prstGeom>
        </p:spPr>
        <p:txBody>
          <a:bodyPr wrap="square">
            <a:spAutoFit/>
          </a:bodyPr>
          <a:lstStyle/>
          <a:p>
            <a:pPr marL="457200" indent="-457200">
              <a:buFont typeface="Wingdings" pitchFamily="2" charset="2"/>
              <a:buChar char="ü"/>
            </a:pPr>
            <a:r>
              <a:rPr lang="en-US" sz="2600" smtClean="0">
                <a:latin typeface="+mn-lt"/>
              </a:rPr>
              <a:t>Hội thao cụm </a:t>
            </a:r>
            <a:r>
              <a:rPr lang="en-US" sz="2600">
                <a:latin typeface="+mn-lt"/>
              </a:rPr>
              <a:t>Công đoàn X, XI trực thuộc, cụm thi đua khối </a:t>
            </a:r>
            <a:r>
              <a:rPr lang="en-US" sz="2600" smtClean="0">
                <a:latin typeface="+mn-lt"/>
              </a:rPr>
              <a:t>các trường Cao đẳng- trung cấp, </a:t>
            </a:r>
            <a:r>
              <a:rPr lang="en-US" sz="2600">
                <a:latin typeface="+mn-lt"/>
              </a:rPr>
              <a:t>đạt </a:t>
            </a:r>
            <a:r>
              <a:rPr lang="en-US" sz="2600" smtClean="0">
                <a:latin typeface="+mn-lt"/>
              </a:rPr>
              <a:t>giải:</a:t>
            </a:r>
            <a:endParaRPr lang="en-US" sz="2600">
              <a:latin typeface="+mn-lt"/>
            </a:endParaRPr>
          </a:p>
          <a:p>
            <a:r>
              <a:rPr lang="en-US" sz="2600" smtClean="0">
                <a:latin typeface="+mn-lt"/>
              </a:rPr>
              <a:t>	- </a:t>
            </a:r>
            <a:r>
              <a:rPr lang="en-US" sz="2600">
                <a:latin typeface="+mn-lt"/>
              </a:rPr>
              <a:t>Giải nhất: Bóng chuyền; Cầu lông đơn nữ; Cầu lông đôi nam, đôi nữ.</a:t>
            </a:r>
          </a:p>
          <a:p>
            <a:r>
              <a:rPr lang="en-US" sz="2600" smtClean="0">
                <a:latin typeface="+mn-lt"/>
              </a:rPr>
              <a:t>	- </a:t>
            </a:r>
            <a:r>
              <a:rPr lang="en-US" sz="2600">
                <a:latin typeface="+mn-lt"/>
              </a:rPr>
              <a:t>Giải nhì: Bóng đá nam, bóng đá nữ; Cầu lông đơn nam; Trò chơi vận động Đổ nước vào chai.</a:t>
            </a:r>
          </a:p>
          <a:p>
            <a:r>
              <a:rPr lang="en-US" sz="2600" smtClean="0">
                <a:latin typeface="+mn-lt"/>
              </a:rPr>
              <a:t>	- </a:t>
            </a:r>
            <a:r>
              <a:rPr lang="en-US" sz="2600">
                <a:latin typeface="+mn-lt"/>
              </a:rPr>
              <a:t>Giải ba: Trò chơi vận động Nhảy dây tiếp sức.</a:t>
            </a:r>
          </a:p>
          <a:p>
            <a:pPr marL="457200" indent="-457200">
              <a:buFont typeface="Wingdings" pitchFamily="2" charset="2"/>
              <a:buChar char="ü"/>
            </a:pPr>
            <a:r>
              <a:rPr lang="en-US" sz="2600" smtClean="0">
                <a:latin typeface="+mn-lt"/>
              </a:rPr>
              <a:t>Hội </a:t>
            </a:r>
            <a:r>
              <a:rPr lang="en-US" sz="2600">
                <a:latin typeface="+mn-lt"/>
              </a:rPr>
              <a:t>thao cụm hoạt động số </a:t>
            </a:r>
            <a:r>
              <a:rPr lang="en-US" sz="2600" smtClean="0">
                <a:latin typeface="+mn-lt"/>
              </a:rPr>
              <a:t>4 của </a:t>
            </a:r>
            <a:r>
              <a:rPr lang="en-US" sz="2600">
                <a:latin typeface="+mn-lt"/>
              </a:rPr>
              <a:t>HS-SV: Vô địch bộ môn bóng đá và bộ môn bóng chuyền  Hội </a:t>
            </a:r>
            <a:r>
              <a:rPr lang="en-US" sz="2600" smtClean="0">
                <a:latin typeface="+mn-lt"/>
              </a:rPr>
              <a:t>thao</a:t>
            </a:r>
            <a:endParaRPr lang="en-US" sz="2600">
              <a:latin typeface="+mn-lt"/>
            </a:endParaRPr>
          </a:p>
        </p:txBody>
      </p:sp>
      <p:sp>
        <p:nvSpPr>
          <p:cNvPr id="3" name="TextBox 2"/>
          <p:cNvSpPr txBox="1"/>
          <p:nvPr/>
        </p:nvSpPr>
        <p:spPr>
          <a:xfrm>
            <a:off x="457200" y="1066800"/>
            <a:ext cx="8640326" cy="492443"/>
          </a:xfrm>
          <a:prstGeom prst="rect">
            <a:avLst/>
          </a:prstGeom>
          <a:noFill/>
        </p:spPr>
        <p:txBody>
          <a:bodyPr wrap="square" rtlCol="0">
            <a:spAutoFit/>
          </a:bodyPr>
          <a:lstStyle/>
          <a:p>
            <a:pPr marL="0" lvl="1"/>
            <a:r>
              <a:rPr lang="en-US" sz="2600" b="1" smtClean="0">
                <a:solidFill>
                  <a:srgbClr val="FF0000"/>
                </a:solidFill>
                <a:latin typeface="+mn-lt"/>
              </a:rPr>
              <a:t>8.3 </a:t>
            </a:r>
            <a:r>
              <a:rPr lang="en-US" sz="2600" b="1">
                <a:solidFill>
                  <a:srgbClr val="FF0000"/>
                </a:solidFill>
                <a:latin typeface="+mn-lt"/>
              </a:rPr>
              <a:t>Kết quả tham gia hội </a:t>
            </a:r>
            <a:r>
              <a:rPr lang="en-US" sz="2600" b="1" smtClean="0">
                <a:solidFill>
                  <a:srgbClr val="FF0000"/>
                </a:solidFill>
                <a:latin typeface="+mn-lt"/>
              </a:rPr>
              <a:t>thao</a:t>
            </a:r>
            <a:endParaRPr lang="en-US" sz="2600" b="1">
              <a:solidFill>
                <a:srgbClr val="FF0000"/>
              </a:solidFill>
              <a:latin typeface="+mn-lt"/>
            </a:endParaRPr>
          </a:p>
        </p:txBody>
      </p:sp>
    </p:spTree>
    <p:extLst>
      <p:ext uri="{BB962C8B-B14F-4D97-AF65-F5344CB8AC3E}">
        <p14:creationId xmlns:p14="http://schemas.microsoft.com/office/powerpoint/2010/main" val="88495857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295400" y="298451"/>
            <a:ext cx="7543800"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400" b="1" smtClean="0">
                <a:solidFill>
                  <a:srgbClr val="FF0000"/>
                </a:solidFill>
              </a:rPr>
              <a:t>III. CÁC </a:t>
            </a:r>
            <a:r>
              <a:rPr lang="en-US" sz="2400" b="1">
                <a:solidFill>
                  <a:srgbClr val="FF0000"/>
                </a:solidFill>
              </a:rPr>
              <a:t>HÌNH THỨC ĐÃ ĐƯỢC KHEN THƯỞNG</a:t>
            </a:r>
            <a:endParaRPr lang="en-US" sz="2400">
              <a:solidFill>
                <a:srgbClr val="FF0000"/>
              </a:solidFill>
            </a:endParaRPr>
          </a:p>
        </p:txBody>
      </p:sp>
      <p:cxnSp>
        <p:nvCxnSpPr>
          <p:cNvPr id="13" name="Elbow Connector 12"/>
          <p:cNvCxnSpPr/>
          <p:nvPr/>
        </p:nvCxnSpPr>
        <p:spPr>
          <a:xfrm flipV="1">
            <a:off x="1143000" y="121356"/>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7258050" y="285751"/>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graphicFrame>
        <p:nvGraphicFramePr>
          <p:cNvPr id="7" name="Diagram 6"/>
          <p:cNvGraphicFramePr/>
          <p:nvPr>
            <p:extLst>
              <p:ext uri="{D42A27DB-BD31-4B8C-83A1-F6EECF244321}">
                <p14:modId xmlns:p14="http://schemas.microsoft.com/office/powerpoint/2010/main" val="625709650"/>
              </p:ext>
            </p:extLst>
          </p:nvPr>
        </p:nvGraphicFramePr>
        <p:xfrm>
          <a:off x="114300" y="1249361"/>
          <a:ext cx="8915400" cy="59229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8" name="Picture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84049" y="4286981"/>
            <a:ext cx="1103378" cy="875705"/>
          </a:xfrm>
          <a:prstGeom prst="rect">
            <a:avLst/>
          </a:prstGeom>
          <a:ln w="127000" cap="sq">
            <a:noFill/>
            <a:miter lim="800000"/>
          </a:ln>
          <a:effectLst>
            <a:outerShdw blurRad="57150" dist="50800" dir="2700000" algn="tl" rotWithShape="0">
              <a:srgbClr val="000000">
                <a:alpha val="40000"/>
              </a:srgbClr>
            </a:outerShdw>
          </a:effectLst>
        </p:spPr>
      </p:pic>
      <p:pic>
        <p:nvPicPr>
          <p:cNvPr id="9" name="Picture 2" descr="C:\Users\Administrator\Desktop\a.gif"/>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848100" y="4156804"/>
            <a:ext cx="1094954" cy="1085160"/>
          </a:xfrm>
          <a:prstGeom prst="rect">
            <a:avLst/>
          </a:prstGeom>
          <a:ln w="127000" cap="sq">
            <a:noFill/>
            <a:miter lim="800000"/>
          </a:ln>
          <a:effectLst>
            <a:outerShdw blurRad="57150" dist="50800" dir="2700000" algn="tl" rotWithShape="0">
              <a:srgbClr val="000000">
                <a:alpha val="40000"/>
              </a:srgbClr>
            </a:outerShdw>
          </a:effectLst>
          <a:extLst>
            <a:ext uri="{909E8E84-426E-40DD-AFC4-6F175D3DCCD1}">
              <a14:hiddenFill xmlns:a14="http://schemas.microsoft.com/office/drawing/2010/main">
                <a:solidFill>
                  <a:srgbClr val="FFFFFF"/>
                </a:solidFill>
              </a14:hiddenFill>
            </a:ext>
          </a:extLst>
        </p:spPr>
      </p:pic>
      <p:pic>
        <p:nvPicPr>
          <p:cNvPr id="10" name="Picture 9"/>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715000" y="4175346"/>
            <a:ext cx="963323" cy="1066618"/>
          </a:xfrm>
          <a:prstGeom prst="rect">
            <a:avLst/>
          </a:prstGeom>
          <a:ln w="127000" cap="sq">
            <a:noFill/>
            <a:miter lim="800000"/>
          </a:ln>
          <a:effectLst>
            <a:outerShdw blurRad="57150" dist="50800" dir="2700000" algn="tl" rotWithShape="0">
              <a:srgbClr val="000000">
                <a:alpha val="40000"/>
              </a:srgbClr>
            </a:outerShdw>
          </a:effectLst>
        </p:spPr>
      </p:pic>
      <p:pic>
        <p:nvPicPr>
          <p:cNvPr id="11" name="Picture 10"/>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620000" y="4120266"/>
            <a:ext cx="1042420" cy="1042420"/>
          </a:xfrm>
          <a:prstGeom prst="rect">
            <a:avLst/>
          </a:prstGeom>
          <a:ln w="127000" cap="sq">
            <a:noFill/>
            <a:miter lim="800000"/>
          </a:ln>
          <a:effectLst>
            <a:outerShdw blurRad="57150" dist="50800" dir="2700000" algn="tl" rotWithShape="0">
              <a:srgbClr val="000000">
                <a:alpha val="40000"/>
              </a:srgbClr>
            </a:outerShdw>
          </a:effectLst>
        </p:spPr>
      </p:pic>
      <p:pic>
        <p:nvPicPr>
          <p:cNvPr id="4" name="Picture 3"/>
          <p:cNvPicPr>
            <a:picLocks noChangeAspect="1"/>
          </p:cNvPicPr>
          <p:nvPr/>
        </p:nvPicPr>
        <p:blipFill rotWithShape="1">
          <a:blip r:embed="rId11" cstate="print">
            <a:extLst>
              <a:ext uri="{28A0092B-C50C-407E-A947-70E740481C1C}">
                <a14:useLocalDpi xmlns:a14="http://schemas.microsoft.com/office/drawing/2010/main" val="0"/>
              </a:ext>
            </a:extLst>
          </a:blip>
          <a:srcRect l="15897" r="17428"/>
          <a:stretch/>
        </p:blipFill>
        <p:spPr>
          <a:xfrm>
            <a:off x="2163992" y="4397481"/>
            <a:ext cx="975360" cy="76520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0152245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7">
                                            <p:graphicEl>
                                              <a:dgm id="{EA5313D9-5C94-4167-A476-67FA8B32BF32}"/>
                                            </p:graphicEl>
                                          </p:spTgt>
                                        </p:tgtEl>
                                        <p:attrNameLst>
                                          <p:attrName>style.visibility</p:attrName>
                                        </p:attrNameLst>
                                      </p:cBhvr>
                                      <p:to>
                                        <p:strVal val="visible"/>
                                      </p:to>
                                    </p:set>
                                    <p:anim calcmode="lin" valueType="num">
                                      <p:cBhvr additive="base">
                                        <p:cTn id="7" dur="500" fill="hold"/>
                                        <p:tgtEl>
                                          <p:spTgt spid="7">
                                            <p:graphicEl>
                                              <a:dgm id="{EA5313D9-5C94-4167-A476-67FA8B32BF32}"/>
                                            </p:graphicEl>
                                          </p:spTgt>
                                        </p:tgtEl>
                                        <p:attrNameLst>
                                          <p:attrName>ppt_x</p:attrName>
                                        </p:attrNameLst>
                                      </p:cBhvr>
                                      <p:tavLst>
                                        <p:tav tm="0">
                                          <p:val>
                                            <p:strVal val="0-#ppt_w/2"/>
                                          </p:val>
                                        </p:tav>
                                        <p:tav tm="100000">
                                          <p:val>
                                            <p:strVal val="#ppt_x"/>
                                          </p:val>
                                        </p:tav>
                                      </p:tavLst>
                                    </p:anim>
                                    <p:anim calcmode="lin" valueType="num">
                                      <p:cBhvr additive="base">
                                        <p:cTn id="8" dur="500" fill="hold"/>
                                        <p:tgtEl>
                                          <p:spTgt spid="7">
                                            <p:graphicEl>
                                              <a:dgm id="{EA5313D9-5C94-4167-A476-67FA8B32BF32}"/>
                                            </p:graphicEl>
                                          </p:spTgt>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7">
                                            <p:graphicEl>
                                              <a:dgm id="{AFDB3085-C8FB-4CBD-89B4-860BE93F1929}"/>
                                            </p:graphicEl>
                                          </p:spTgt>
                                        </p:tgtEl>
                                        <p:attrNameLst>
                                          <p:attrName>style.visibility</p:attrName>
                                        </p:attrNameLst>
                                      </p:cBhvr>
                                      <p:to>
                                        <p:strVal val="visible"/>
                                      </p:to>
                                    </p:set>
                                    <p:anim calcmode="lin" valueType="num">
                                      <p:cBhvr additive="base">
                                        <p:cTn id="12" dur="500" fill="hold"/>
                                        <p:tgtEl>
                                          <p:spTgt spid="7">
                                            <p:graphicEl>
                                              <a:dgm id="{AFDB3085-C8FB-4CBD-89B4-860BE93F1929}"/>
                                            </p:graphicEl>
                                          </p:spTgt>
                                        </p:tgtEl>
                                        <p:attrNameLst>
                                          <p:attrName>ppt_x</p:attrName>
                                        </p:attrNameLst>
                                      </p:cBhvr>
                                      <p:tavLst>
                                        <p:tav tm="0">
                                          <p:val>
                                            <p:strVal val="0-#ppt_w/2"/>
                                          </p:val>
                                        </p:tav>
                                        <p:tav tm="100000">
                                          <p:val>
                                            <p:strVal val="#ppt_x"/>
                                          </p:val>
                                        </p:tav>
                                      </p:tavLst>
                                    </p:anim>
                                    <p:anim calcmode="lin" valueType="num">
                                      <p:cBhvr additive="base">
                                        <p:cTn id="13" dur="500" fill="hold"/>
                                        <p:tgtEl>
                                          <p:spTgt spid="7">
                                            <p:graphicEl>
                                              <a:dgm id="{AFDB3085-C8FB-4CBD-89B4-860BE93F1929}"/>
                                            </p:graphicEl>
                                          </p:spTgt>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7">
                                            <p:graphicEl>
                                              <a:dgm id="{D695698D-ABA8-4660-8934-5E0D21E65F25}"/>
                                            </p:graphicEl>
                                          </p:spTgt>
                                        </p:tgtEl>
                                        <p:attrNameLst>
                                          <p:attrName>style.visibility</p:attrName>
                                        </p:attrNameLst>
                                      </p:cBhvr>
                                      <p:to>
                                        <p:strVal val="visible"/>
                                      </p:to>
                                    </p:set>
                                    <p:anim calcmode="lin" valueType="num">
                                      <p:cBhvr additive="base">
                                        <p:cTn id="17" dur="500" fill="hold"/>
                                        <p:tgtEl>
                                          <p:spTgt spid="7">
                                            <p:graphicEl>
                                              <a:dgm id="{D695698D-ABA8-4660-8934-5E0D21E65F25}"/>
                                            </p:graphic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7">
                                            <p:graphicEl>
                                              <a:dgm id="{D695698D-ABA8-4660-8934-5E0D21E65F25}"/>
                                            </p:graphicEl>
                                          </p:spTgt>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stCondLst>
                                    <p:cond delay="0"/>
                                  </p:stCondLst>
                                  <p:childTnLst>
                                    <p:set>
                                      <p:cBhvr>
                                        <p:cTn id="21" dur="1" fill="hold">
                                          <p:stCondLst>
                                            <p:cond delay="0"/>
                                          </p:stCondLst>
                                        </p:cTn>
                                        <p:tgtEl>
                                          <p:spTgt spid="7">
                                            <p:graphicEl>
                                              <a:dgm id="{421081A5-47C7-43ED-883F-3DE2035C0B88}"/>
                                            </p:graphicEl>
                                          </p:spTgt>
                                        </p:tgtEl>
                                        <p:attrNameLst>
                                          <p:attrName>style.visibility</p:attrName>
                                        </p:attrNameLst>
                                      </p:cBhvr>
                                      <p:to>
                                        <p:strVal val="visible"/>
                                      </p:to>
                                    </p:set>
                                    <p:anim calcmode="lin" valueType="num">
                                      <p:cBhvr additive="base">
                                        <p:cTn id="22" dur="500" fill="hold"/>
                                        <p:tgtEl>
                                          <p:spTgt spid="7">
                                            <p:graphicEl>
                                              <a:dgm id="{421081A5-47C7-43ED-883F-3DE2035C0B88}"/>
                                            </p:graphicEl>
                                          </p:spTgt>
                                        </p:tgtEl>
                                        <p:attrNameLst>
                                          <p:attrName>ppt_x</p:attrName>
                                        </p:attrNameLst>
                                      </p:cBhvr>
                                      <p:tavLst>
                                        <p:tav tm="0">
                                          <p:val>
                                            <p:strVal val="0-#ppt_w/2"/>
                                          </p:val>
                                        </p:tav>
                                        <p:tav tm="100000">
                                          <p:val>
                                            <p:strVal val="#ppt_x"/>
                                          </p:val>
                                        </p:tav>
                                      </p:tavLst>
                                    </p:anim>
                                    <p:anim calcmode="lin" valueType="num">
                                      <p:cBhvr additive="base">
                                        <p:cTn id="23" dur="500" fill="hold"/>
                                        <p:tgtEl>
                                          <p:spTgt spid="7">
                                            <p:graphicEl>
                                              <a:dgm id="{421081A5-47C7-43ED-883F-3DE2035C0B88}"/>
                                            </p:graphicEl>
                                          </p:spTgt>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grpId="0" nodeType="afterEffect">
                                  <p:stCondLst>
                                    <p:cond delay="0"/>
                                  </p:stCondLst>
                                  <p:childTnLst>
                                    <p:set>
                                      <p:cBhvr>
                                        <p:cTn id="26" dur="1" fill="hold">
                                          <p:stCondLst>
                                            <p:cond delay="0"/>
                                          </p:stCondLst>
                                        </p:cTn>
                                        <p:tgtEl>
                                          <p:spTgt spid="7">
                                            <p:graphicEl>
                                              <a:dgm id="{A398B558-CCA0-4D1B-B4B0-500BA4CED926}"/>
                                            </p:graphicEl>
                                          </p:spTgt>
                                        </p:tgtEl>
                                        <p:attrNameLst>
                                          <p:attrName>style.visibility</p:attrName>
                                        </p:attrNameLst>
                                      </p:cBhvr>
                                      <p:to>
                                        <p:strVal val="visible"/>
                                      </p:to>
                                    </p:set>
                                    <p:anim calcmode="lin" valueType="num">
                                      <p:cBhvr additive="base">
                                        <p:cTn id="27" dur="500" fill="hold"/>
                                        <p:tgtEl>
                                          <p:spTgt spid="7">
                                            <p:graphicEl>
                                              <a:dgm id="{A398B558-CCA0-4D1B-B4B0-500BA4CED926}"/>
                                            </p:graphic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7">
                                            <p:graphicEl>
                                              <a:dgm id="{A398B558-CCA0-4D1B-B4B0-500BA4CED926}"/>
                                            </p:graphicEl>
                                          </p:spTgt>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8" fill="hold" grpId="0" nodeType="afterEffect">
                                  <p:stCondLst>
                                    <p:cond delay="0"/>
                                  </p:stCondLst>
                                  <p:childTnLst>
                                    <p:set>
                                      <p:cBhvr>
                                        <p:cTn id="31" dur="1" fill="hold">
                                          <p:stCondLst>
                                            <p:cond delay="0"/>
                                          </p:stCondLst>
                                        </p:cTn>
                                        <p:tgtEl>
                                          <p:spTgt spid="7">
                                            <p:graphicEl>
                                              <a:dgm id="{71C94742-5DCC-49AA-911D-30D1017DBF04}"/>
                                            </p:graphicEl>
                                          </p:spTgt>
                                        </p:tgtEl>
                                        <p:attrNameLst>
                                          <p:attrName>style.visibility</p:attrName>
                                        </p:attrNameLst>
                                      </p:cBhvr>
                                      <p:to>
                                        <p:strVal val="visible"/>
                                      </p:to>
                                    </p:set>
                                    <p:anim calcmode="lin" valueType="num">
                                      <p:cBhvr additive="base">
                                        <p:cTn id="32" dur="500" fill="hold"/>
                                        <p:tgtEl>
                                          <p:spTgt spid="7">
                                            <p:graphicEl>
                                              <a:dgm id="{71C94742-5DCC-49AA-911D-30D1017DBF04}"/>
                                            </p:graphicEl>
                                          </p:spTgt>
                                        </p:tgtEl>
                                        <p:attrNameLst>
                                          <p:attrName>ppt_x</p:attrName>
                                        </p:attrNameLst>
                                      </p:cBhvr>
                                      <p:tavLst>
                                        <p:tav tm="0">
                                          <p:val>
                                            <p:strVal val="0-#ppt_w/2"/>
                                          </p:val>
                                        </p:tav>
                                        <p:tav tm="100000">
                                          <p:val>
                                            <p:strVal val="#ppt_x"/>
                                          </p:val>
                                        </p:tav>
                                      </p:tavLst>
                                    </p:anim>
                                    <p:anim calcmode="lin" valueType="num">
                                      <p:cBhvr additive="base">
                                        <p:cTn id="33" dur="500" fill="hold"/>
                                        <p:tgtEl>
                                          <p:spTgt spid="7">
                                            <p:graphicEl>
                                              <a:dgm id="{71C94742-5DCC-49AA-911D-30D1017DBF04}"/>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one"/>
        </p:bldSub>
      </p:bldGraphic>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74" y="1559243"/>
            <a:ext cx="9097526" cy="492443"/>
          </a:xfrm>
          <a:prstGeom prst="rect">
            <a:avLst/>
          </a:prstGeom>
        </p:spPr>
        <p:txBody>
          <a:bodyPr wrap="square">
            <a:spAutoFit/>
          </a:bodyPr>
          <a:lstStyle/>
          <a:p>
            <a:endParaRPr lang="en-US" sz="2600">
              <a:latin typeface="+mn-lt"/>
            </a:endParaRPr>
          </a:p>
        </p:txBody>
      </p:sp>
      <p:sp>
        <p:nvSpPr>
          <p:cNvPr id="3" name="TextBox 2"/>
          <p:cNvSpPr txBox="1"/>
          <p:nvPr/>
        </p:nvSpPr>
        <p:spPr>
          <a:xfrm>
            <a:off x="685800" y="1066800"/>
            <a:ext cx="2667000" cy="492443"/>
          </a:xfrm>
          <a:prstGeom prst="rect">
            <a:avLst/>
          </a:prstGeom>
          <a:noFill/>
        </p:spPr>
        <p:txBody>
          <a:bodyPr wrap="square" rtlCol="0">
            <a:spAutoFit/>
          </a:bodyPr>
          <a:lstStyle/>
          <a:p>
            <a:pPr marL="4763" lvl="1"/>
            <a:r>
              <a:rPr lang="en-US" sz="2600" b="1" smtClean="0">
                <a:solidFill>
                  <a:srgbClr val="FF0000"/>
                </a:solidFill>
                <a:latin typeface="+mn-lt"/>
              </a:rPr>
              <a:t>1.1 Đảng</a:t>
            </a:r>
            <a:endParaRPr lang="en-US" sz="2600">
              <a:solidFill>
                <a:srgbClr val="FF0000"/>
              </a:solidFill>
              <a:latin typeface="+mn-lt"/>
            </a:endParaRPr>
          </a:p>
        </p:txBody>
      </p:sp>
      <p:sp>
        <p:nvSpPr>
          <p:cNvPr id="4" name="Rectangle 3"/>
          <p:cNvSpPr/>
          <p:nvPr/>
        </p:nvSpPr>
        <p:spPr>
          <a:xfrm>
            <a:off x="533400" y="1559243"/>
            <a:ext cx="8305800" cy="6370975"/>
          </a:xfrm>
          <a:prstGeom prst="rect">
            <a:avLst/>
          </a:prstGeom>
        </p:spPr>
        <p:txBody>
          <a:bodyPr wrap="square">
            <a:spAutoFit/>
          </a:bodyPr>
          <a:lstStyle/>
          <a:p>
            <a:pPr algn="just"/>
            <a:r>
              <a:rPr lang="en-US" sz="3600">
                <a:latin typeface="+mn-lt"/>
              </a:rPr>
              <a:t>Năm 2017, Đảng bộ Trường Cao đẳng Lý Tự Trọng Thành phố Hồ Chí Minh được công nhận Hoàn thành tốt nhiệm </a:t>
            </a:r>
            <a:r>
              <a:rPr lang="en-US" sz="3600" smtClean="0">
                <a:latin typeface="+mn-lt"/>
              </a:rPr>
              <a:t>vụ.</a:t>
            </a:r>
          </a:p>
          <a:p>
            <a:pPr algn="just"/>
            <a:r>
              <a:rPr lang="en-US" sz="3600">
                <a:latin typeface="+mn-lt"/>
              </a:rPr>
              <a:t>-</a:t>
            </a:r>
            <a:r>
              <a:rPr lang="en-US" sz="3600" smtClean="0">
                <a:latin typeface="+mn-lt"/>
              </a:rPr>
              <a:t> 09/66 </a:t>
            </a:r>
            <a:r>
              <a:rPr lang="en-US" sz="3600">
                <a:latin typeface="+mn-lt"/>
              </a:rPr>
              <a:t>đảng viên được đánh giá, xếp loại “Đảng viên hoàn thành xuất sắc nhiệm vụ”.</a:t>
            </a:r>
          </a:p>
          <a:p>
            <a:pPr lvl="0" algn="just"/>
            <a:r>
              <a:rPr lang="en-US" sz="3600" smtClean="0">
                <a:latin typeface="+mn-lt"/>
              </a:rPr>
              <a:t>-13 </a:t>
            </a:r>
            <a:r>
              <a:rPr lang="en-US" sz="3600">
                <a:latin typeface="+mn-lt"/>
              </a:rPr>
              <a:t>cá nhân được xét bình chọn  “Công tác dân vận khéo</a:t>
            </a:r>
            <a:r>
              <a:rPr lang="en-US" sz="3600" smtClean="0">
                <a:latin typeface="+mn-lt"/>
              </a:rPr>
              <a:t>”</a:t>
            </a:r>
          </a:p>
          <a:p>
            <a:pPr lvl="0" algn="just"/>
            <a:endParaRPr lang="en-US" sz="2600">
              <a:latin typeface="+mn-lt"/>
            </a:endParaRPr>
          </a:p>
          <a:p>
            <a:pPr lvl="0" algn="just"/>
            <a:endParaRPr lang="en-US" sz="2600" smtClean="0">
              <a:latin typeface="+mn-lt"/>
            </a:endParaRPr>
          </a:p>
          <a:p>
            <a:pPr lvl="0" algn="just"/>
            <a:endParaRPr lang="en-US" sz="2600">
              <a:latin typeface="+mn-lt"/>
            </a:endParaRPr>
          </a:p>
          <a:p>
            <a:pPr lvl="0" algn="just"/>
            <a:endParaRPr lang="en-US" sz="2600" smtClean="0">
              <a:latin typeface="+mn-lt"/>
            </a:endParaRPr>
          </a:p>
          <a:p>
            <a:pPr lvl="0" algn="just"/>
            <a:endParaRPr lang="en-US" sz="2600">
              <a:latin typeface="+mn-lt"/>
            </a:endParaRPr>
          </a:p>
          <a:p>
            <a:pPr lvl="0" algn="just"/>
            <a:endParaRPr lang="en-US" sz="2600">
              <a:latin typeface="+mn-lt"/>
            </a:endParaRPr>
          </a:p>
        </p:txBody>
      </p:sp>
      <p:sp>
        <p:nvSpPr>
          <p:cNvPr id="8" name="Rectangle 7"/>
          <p:cNvSpPr/>
          <p:nvPr/>
        </p:nvSpPr>
        <p:spPr>
          <a:xfrm>
            <a:off x="3105150" y="298451"/>
            <a:ext cx="4152900"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400" b="1" smtClean="0">
                <a:solidFill>
                  <a:srgbClr val="FF0000"/>
                </a:solidFill>
              </a:rPr>
              <a:t> 1. DANH HIỆU THI ĐUA</a:t>
            </a:r>
            <a:endParaRPr lang="en-US" sz="2400" b="1">
              <a:solidFill>
                <a:srgbClr val="FF0000"/>
              </a:solidFill>
            </a:endParaRPr>
          </a:p>
        </p:txBody>
      </p:sp>
      <p:cxnSp>
        <p:nvCxnSpPr>
          <p:cNvPr id="9" name="Elbow Connector 8"/>
          <p:cNvCxnSpPr/>
          <p:nvPr/>
        </p:nvCxnSpPr>
        <p:spPr>
          <a:xfrm flipV="1">
            <a:off x="2984160" y="152400"/>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10" name="Elbow Connector 9"/>
          <p:cNvCxnSpPr/>
          <p:nvPr/>
        </p:nvCxnSpPr>
        <p:spPr>
          <a:xfrm flipV="1">
            <a:off x="5791200" y="298451"/>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7593076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74" y="1559243"/>
            <a:ext cx="9097526" cy="492443"/>
          </a:xfrm>
          <a:prstGeom prst="rect">
            <a:avLst/>
          </a:prstGeom>
        </p:spPr>
        <p:txBody>
          <a:bodyPr wrap="square">
            <a:spAutoFit/>
          </a:bodyPr>
          <a:lstStyle/>
          <a:p>
            <a:endParaRPr lang="en-US" sz="2600">
              <a:latin typeface="+mn-lt"/>
            </a:endParaRPr>
          </a:p>
        </p:txBody>
      </p:sp>
      <p:sp>
        <p:nvSpPr>
          <p:cNvPr id="3" name="TextBox 2"/>
          <p:cNvSpPr txBox="1"/>
          <p:nvPr/>
        </p:nvSpPr>
        <p:spPr>
          <a:xfrm>
            <a:off x="685800" y="1066800"/>
            <a:ext cx="5105400" cy="523220"/>
          </a:xfrm>
          <a:prstGeom prst="rect">
            <a:avLst/>
          </a:prstGeom>
          <a:noFill/>
        </p:spPr>
        <p:txBody>
          <a:bodyPr wrap="square" rtlCol="0">
            <a:spAutoFit/>
          </a:bodyPr>
          <a:lstStyle/>
          <a:p>
            <a:pPr marL="4763" lvl="1"/>
            <a:r>
              <a:rPr lang="en-US" sz="2600" b="1" smtClean="0">
                <a:solidFill>
                  <a:srgbClr val="FF0000"/>
                </a:solidFill>
                <a:latin typeface="+mn-lt"/>
              </a:rPr>
              <a:t>1.2 </a:t>
            </a:r>
            <a:r>
              <a:rPr lang="en-US" sz="2800" b="1">
                <a:solidFill>
                  <a:srgbClr val="FF0000"/>
                </a:solidFill>
                <a:latin typeface="+mn-lt"/>
              </a:rPr>
              <a:t>Chính quyền:</a:t>
            </a:r>
            <a:endParaRPr lang="en-US" sz="2800">
              <a:solidFill>
                <a:srgbClr val="FF0000"/>
              </a:solidFill>
              <a:latin typeface="+mn-lt"/>
            </a:endParaRPr>
          </a:p>
        </p:txBody>
      </p:sp>
      <p:sp>
        <p:nvSpPr>
          <p:cNvPr id="4" name="Rectangle 3"/>
          <p:cNvSpPr/>
          <p:nvPr/>
        </p:nvSpPr>
        <p:spPr>
          <a:xfrm>
            <a:off x="533400" y="1559243"/>
            <a:ext cx="8305800" cy="4832092"/>
          </a:xfrm>
          <a:prstGeom prst="rect">
            <a:avLst/>
          </a:prstGeom>
        </p:spPr>
        <p:txBody>
          <a:bodyPr wrap="square">
            <a:spAutoFit/>
          </a:bodyPr>
          <a:lstStyle/>
          <a:p>
            <a:pPr lvl="0" algn="just"/>
            <a:r>
              <a:rPr lang="en-US" sz="2800" b="1" smtClean="0">
                <a:latin typeface="+mn-lt"/>
              </a:rPr>
              <a:t>Năm </a:t>
            </a:r>
            <a:r>
              <a:rPr lang="en-US" sz="2800" b="1">
                <a:latin typeface="+mn-lt"/>
              </a:rPr>
              <a:t>học 2016 – 2017</a:t>
            </a:r>
            <a:endParaRPr lang="en-US" sz="2800" b="1" smtClean="0">
              <a:latin typeface="+mn-lt"/>
            </a:endParaRPr>
          </a:p>
          <a:p>
            <a:pPr marL="457200" lvl="0" indent="-457200" algn="just">
              <a:buFont typeface="Wingdings" pitchFamily="2" charset="2"/>
              <a:buChar char="ü"/>
            </a:pPr>
            <a:r>
              <a:rPr lang="en-US" sz="2800" b="1" i="1" smtClean="0">
                <a:latin typeface="+mn-lt"/>
              </a:rPr>
              <a:t>Cá </a:t>
            </a:r>
            <a:r>
              <a:rPr lang="en-US" sz="2800" b="1" i="1">
                <a:latin typeface="+mn-lt"/>
              </a:rPr>
              <a:t>nhân</a:t>
            </a:r>
            <a:endParaRPr lang="en-US" sz="2800" i="1">
              <a:latin typeface="+mn-lt"/>
            </a:endParaRPr>
          </a:p>
          <a:p>
            <a:pPr lvl="0" algn="just"/>
            <a:r>
              <a:rPr lang="en-US" sz="2800" b="1">
                <a:latin typeface="+mn-lt"/>
              </a:rPr>
              <a:t> </a:t>
            </a:r>
            <a:r>
              <a:rPr lang="en-US" sz="2800">
                <a:latin typeface="+mn-lt"/>
              </a:rPr>
              <a:t>344/355 Cá nhân đạt danh hiệu LĐTT, tỷ lệ 96,90%</a:t>
            </a:r>
          </a:p>
          <a:p>
            <a:pPr lvl="0" algn="just"/>
            <a:r>
              <a:rPr lang="en-US" sz="2800">
                <a:latin typeface="+mn-lt"/>
              </a:rPr>
              <a:t> 27/344 Cá nhân đạt danh hiệu CSTĐ cơ sở, tỷ lệ 7,85% </a:t>
            </a:r>
          </a:p>
          <a:p>
            <a:pPr lvl="0" algn="just"/>
            <a:r>
              <a:rPr lang="en-US" sz="2800">
                <a:latin typeface="+mn-lt"/>
              </a:rPr>
              <a:t>11 Cá nhân được UBND Thành phố tặng Bằng khen</a:t>
            </a:r>
          </a:p>
          <a:p>
            <a:pPr lvl="0" algn="just"/>
            <a:r>
              <a:rPr lang="en-US" sz="2800">
                <a:latin typeface="+mn-lt"/>
              </a:rPr>
              <a:t>06 Cá nhân được tặng Huy hiệu Thành phố</a:t>
            </a:r>
          </a:p>
          <a:p>
            <a:pPr lvl="0" algn="just"/>
            <a:r>
              <a:rPr lang="en-US" sz="2800">
                <a:latin typeface="+mn-lt"/>
              </a:rPr>
              <a:t>04 Cá nhân được tặng Bằng khen Thủ tướng Chính phủ.</a:t>
            </a:r>
          </a:p>
          <a:p>
            <a:pPr marL="457200" lvl="0" indent="-457200" algn="just">
              <a:buFont typeface="Wingdings" pitchFamily="2" charset="2"/>
              <a:buChar char="ü"/>
            </a:pPr>
            <a:r>
              <a:rPr lang="en-US" sz="2800" b="1" i="1">
                <a:latin typeface="+mn-lt"/>
              </a:rPr>
              <a:t>Tập thể</a:t>
            </a:r>
            <a:endParaRPr lang="en-US" sz="2800" i="1">
              <a:latin typeface="+mn-lt"/>
            </a:endParaRPr>
          </a:p>
          <a:p>
            <a:pPr lvl="0" algn="just"/>
            <a:r>
              <a:rPr lang="en-US" sz="2800" smtClean="0">
                <a:latin typeface="+mn-lt"/>
              </a:rPr>
              <a:t>Tập thể Lao </a:t>
            </a:r>
            <a:r>
              <a:rPr lang="en-US" sz="2800">
                <a:latin typeface="+mn-lt"/>
              </a:rPr>
              <a:t>động Tiến </a:t>
            </a:r>
            <a:r>
              <a:rPr lang="en-US" sz="2800" smtClean="0">
                <a:latin typeface="+mn-lt"/>
              </a:rPr>
              <a:t>tiến - Lao </a:t>
            </a:r>
            <a:r>
              <a:rPr lang="en-US" sz="2800">
                <a:latin typeface="+mn-lt"/>
              </a:rPr>
              <a:t>động Xuất sắc </a:t>
            </a:r>
          </a:p>
          <a:p>
            <a:pPr lvl="0" algn="just"/>
            <a:r>
              <a:rPr lang="en-US" sz="2800" smtClean="0">
                <a:latin typeface="+mn-lt"/>
              </a:rPr>
              <a:t>Được Ủy </a:t>
            </a:r>
            <a:r>
              <a:rPr lang="en-US" sz="2800">
                <a:latin typeface="+mn-lt"/>
              </a:rPr>
              <a:t>ban nhân dân Thành phố tặng Cờ thi </a:t>
            </a:r>
            <a:r>
              <a:rPr lang="en-US" sz="2800" smtClean="0">
                <a:latin typeface="+mn-lt"/>
              </a:rPr>
              <a:t>đua</a:t>
            </a:r>
          </a:p>
          <a:p>
            <a:pPr lvl="0" algn="just"/>
            <a:endParaRPr lang="en-US" sz="2800">
              <a:latin typeface="+mn-lt"/>
            </a:endParaRPr>
          </a:p>
        </p:txBody>
      </p:sp>
      <p:sp>
        <p:nvSpPr>
          <p:cNvPr id="8" name="Rectangle 7"/>
          <p:cNvSpPr/>
          <p:nvPr/>
        </p:nvSpPr>
        <p:spPr>
          <a:xfrm>
            <a:off x="3105150" y="298451"/>
            <a:ext cx="4152900"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400" b="1" smtClean="0">
                <a:solidFill>
                  <a:srgbClr val="FF0000"/>
                </a:solidFill>
              </a:rPr>
              <a:t> 1. DANH HIỆU THI ĐUA</a:t>
            </a:r>
            <a:endParaRPr lang="en-US" sz="2400" b="1">
              <a:solidFill>
                <a:srgbClr val="FF0000"/>
              </a:solidFill>
            </a:endParaRPr>
          </a:p>
        </p:txBody>
      </p:sp>
      <p:cxnSp>
        <p:nvCxnSpPr>
          <p:cNvPr id="9" name="Elbow Connector 8"/>
          <p:cNvCxnSpPr/>
          <p:nvPr/>
        </p:nvCxnSpPr>
        <p:spPr>
          <a:xfrm flipV="1">
            <a:off x="2984160" y="152400"/>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10" name="Elbow Connector 9"/>
          <p:cNvCxnSpPr/>
          <p:nvPr/>
        </p:nvCxnSpPr>
        <p:spPr>
          <a:xfrm flipV="1">
            <a:off x="5791200" y="298451"/>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0549768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74" y="1559243"/>
            <a:ext cx="9097526" cy="492443"/>
          </a:xfrm>
          <a:prstGeom prst="rect">
            <a:avLst/>
          </a:prstGeom>
        </p:spPr>
        <p:txBody>
          <a:bodyPr wrap="square">
            <a:spAutoFit/>
          </a:bodyPr>
          <a:lstStyle/>
          <a:p>
            <a:endParaRPr lang="en-US" sz="2600">
              <a:latin typeface="+mn-lt"/>
            </a:endParaRPr>
          </a:p>
        </p:txBody>
      </p:sp>
      <p:sp>
        <p:nvSpPr>
          <p:cNvPr id="3" name="TextBox 2"/>
          <p:cNvSpPr txBox="1"/>
          <p:nvPr/>
        </p:nvSpPr>
        <p:spPr>
          <a:xfrm>
            <a:off x="567690" y="1036023"/>
            <a:ext cx="3718937" cy="523220"/>
          </a:xfrm>
          <a:prstGeom prst="rect">
            <a:avLst/>
          </a:prstGeom>
          <a:noFill/>
        </p:spPr>
        <p:txBody>
          <a:bodyPr wrap="square" rtlCol="0">
            <a:spAutoFit/>
          </a:bodyPr>
          <a:lstStyle/>
          <a:p>
            <a:pPr marL="0" lvl="1"/>
            <a:r>
              <a:rPr lang="en-US" sz="2600" b="1" smtClean="0">
                <a:solidFill>
                  <a:srgbClr val="FF0000"/>
                </a:solidFill>
                <a:latin typeface="+mn-lt"/>
              </a:rPr>
              <a:t>1.3 </a:t>
            </a:r>
            <a:r>
              <a:rPr lang="en-US" sz="2800" b="1">
                <a:solidFill>
                  <a:srgbClr val="FF0000"/>
                </a:solidFill>
                <a:latin typeface="+mn-lt"/>
              </a:rPr>
              <a:t>Công đoàn</a:t>
            </a:r>
            <a:r>
              <a:rPr lang="en-US" sz="2800" b="1" smtClean="0">
                <a:solidFill>
                  <a:srgbClr val="FF0000"/>
                </a:solidFill>
                <a:latin typeface="+mn-lt"/>
              </a:rPr>
              <a:t>:</a:t>
            </a:r>
            <a:endParaRPr lang="en-US" sz="2800">
              <a:solidFill>
                <a:srgbClr val="FF0000"/>
              </a:solidFill>
              <a:latin typeface="+mn-lt"/>
            </a:endParaRPr>
          </a:p>
        </p:txBody>
      </p:sp>
      <p:sp>
        <p:nvSpPr>
          <p:cNvPr id="4" name="Rectangle 3"/>
          <p:cNvSpPr/>
          <p:nvPr/>
        </p:nvSpPr>
        <p:spPr>
          <a:xfrm>
            <a:off x="533400" y="1559243"/>
            <a:ext cx="8305800" cy="4524315"/>
          </a:xfrm>
          <a:prstGeom prst="rect">
            <a:avLst/>
          </a:prstGeom>
        </p:spPr>
        <p:txBody>
          <a:bodyPr wrap="square">
            <a:spAutoFit/>
          </a:bodyPr>
          <a:lstStyle/>
          <a:p>
            <a:pPr marL="342900" lvl="0" indent="-342900" algn="just">
              <a:buFont typeface="Wingdings" pitchFamily="2" charset="2"/>
              <a:buChar char="ü"/>
            </a:pPr>
            <a:r>
              <a:rPr lang="en-US" sz="2400" b="1" err="1">
                <a:latin typeface="+mn-lt"/>
              </a:rPr>
              <a:t>Tập</a:t>
            </a:r>
            <a:r>
              <a:rPr lang="en-US" sz="2400" b="1">
                <a:latin typeface="+mn-lt"/>
              </a:rPr>
              <a:t> </a:t>
            </a:r>
            <a:r>
              <a:rPr lang="en-US" sz="2400" b="1" err="1">
                <a:latin typeface="+mn-lt"/>
              </a:rPr>
              <a:t>thể</a:t>
            </a:r>
            <a:r>
              <a:rPr lang="en-US" sz="2400" b="1">
                <a:latin typeface="+mn-lt"/>
              </a:rPr>
              <a:t> </a:t>
            </a:r>
            <a:endParaRPr lang="en-US" sz="2400" b="1" smtClean="0">
              <a:latin typeface="+mn-lt"/>
            </a:endParaRPr>
          </a:p>
          <a:p>
            <a:pPr lvl="0" algn="just"/>
            <a:r>
              <a:rPr lang="en-US" sz="2400" b="1" i="1" err="1" smtClean="0">
                <a:latin typeface="+mn-lt"/>
              </a:rPr>
              <a:t>Năm</a:t>
            </a:r>
            <a:r>
              <a:rPr lang="en-US" sz="2400" b="1" i="1" smtClean="0">
                <a:latin typeface="+mn-lt"/>
              </a:rPr>
              <a:t> </a:t>
            </a:r>
            <a:r>
              <a:rPr lang="en-US" sz="2400" b="1" i="1" err="1" smtClean="0">
                <a:latin typeface="+mn-lt"/>
              </a:rPr>
              <a:t>học</a:t>
            </a:r>
            <a:r>
              <a:rPr lang="en-US" sz="2400" b="1" i="1" smtClean="0">
                <a:latin typeface="+mn-lt"/>
              </a:rPr>
              <a:t> 2016-2017</a:t>
            </a:r>
            <a:endParaRPr lang="en-US" sz="2400" i="1">
              <a:latin typeface="+mn-lt"/>
            </a:endParaRPr>
          </a:p>
          <a:p>
            <a:pPr lvl="0" algn="just"/>
            <a:r>
              <a:rPr lang="en-US" sz="2400" smtClean="0">
                <a:latin typeface="+mn-lt"/>
              </a:rPr>
              <a:t>- </a:t>
            </a:r>
            <a:r>
              <a:rPr lang="en-US" sz="2400" err="1" smtClean="0">
                <a:latin typeface="+mn-lt"/>
              </a:rPr>
              <a:t>Công</a:t>
            </a:r>
            <a:r>
              <a:rPr lang="en-US" sz="2400" smtClean="0">
                <a:latin typeface="+mn-lt"/>
              </a:rPr>
              <a:t> </a:t>
            </a:r>
            <a:r>
              <a:rPr lang="en-US" sz="2400" err="1">
                <a:latin typeface="+mn-lt"/>
              </a:rPr>
              <a:t>đoàn</a:t>
            </a:r>
            <a:r>
              <a:rPr lang="en-US" sz="2400">
                <a:latin typeface="+mn-lt"/>
              </a:rPr>
              <a:t> </a:t>
            </a:r>
            <a:r>
              <a:rPr lang="en-US" sz="2400" err="1">
                <a:latin typeface="+mn-lt"/>
              </a:rPr>
              <a:t>ngành</a:t>
            </a:r>
            <a:r>
              <a:rPr lang="en-US" sz="2400">
                <a:latin typeface="+mn-lt"/>
              </a:rPr>
              <a:t> </a:t>
            </a:r>
            <a:r>
              <a:rPr lang="en-US" sz="2400" err="1">
                <a:latin typeface="+mn-lt"/>
              </a:rPr>
              <a:t>công</a:t>
            </a:r>
            <a:r>
              <a:rPr lang="en-US" sz="2400">
                <a:latin typeface="+mn-lt"/>
              </a:rPr>
              <a:t> </a:t>
            </a:r>
            <a:r>
              <a:rPr lang="en-US" sz="2400" err="1">
                <a:latin typeface="+mn-lt"/>
              </a:rPr>
              <a:t>nhận</a:t>
            </a:r>
            <a:r>
              <a:rPr lang="en-US" sz="2400">
                <a:latin typeface="+mn-lt"/>
              </a:rPr>
              <a:t> </a:t>
            </a:r>
            <a:r>
              <a:rPr lang="en-US" sz="2400" err="1">
                <a:latin typeface="+mn-lt"/>
              </a:rPr>
              <a:t>danh</a:t>
            </a:r>
            <a:r>
              <a:rPr lang="en-US" sz="2400">
                <a:latin typeface="+mn-lt"/>
              </a:rPr>
              <a:t> </a:t>
            </a:r>
            <a:r>
              <a:rPr lang="en-US" sz="2400" err="1">
                <a:latin typeface="+mn-lt"/>
              </a:rPr>
              <a:t>hiệu</a:t>
            </a:r>
            <a:r>
              <a:rPr lang="en-US" sz="2400">
                <a:latin typeface="+mn-lt"/>
              </a:rPr>
              <a:t> “</a:t>
            </a:r>
            <a:r>
              <a:rPr lang="en-US" sz="2400" err="1">
                <a:latin typeface="+mn-lt"/>
              </a:rPr>
              <a:t>Công</a:t>
            </a:r>
            <a:r>
              <a:rPr lang="en-US" sz="2400">
                <a:latin typeface="+mn-lt"/>
              </a:rPr>
              <a:t> </a:t>
            </a:r>
            <a:r>
              <a:rPr lang="en-US" sz="2400" err="1">
                <a:latin typeface="+mn-lt"/>
              </a:rPr>
              <a:t>đoàn</a:t>
            </a:r>
            <a:r>
              <a:rPr lang="en-US" sz="2400">
                <a:latin typeface="+mn-lt"/>
              </a:rPr>
              <a:t> </a:t>
            </a:r>
            <a:r>
              <a:rPr lang="en-US" sz="2400" err="1">
                <a:latin typeface="+mn-lt"/>
              </a:rPr>
              <a:t>cơ</a:t>
            </a:r>
            <a:r>
              <a:rPr lang="en-US" sz="2400">
                <a:latin typeface="+mn-lt"/>
              </a:rPr>
              <a:t> </a:t>
            </a:r>
            <a:r>
              <a:rPr lang="en-US" sz="2400" err="1">
                <a:latin typeface="+mn-lt"/>
              </a:rPr>
              <a:t>sở</a:t>
            </a:r>
            <a:r>
              <a:rPr lang="en-US" sz="2400">
                <a:latin typeface="+mn-lt"/>
              </a:rPr>
              <a:t> </a:t>
            </a:r>
            <a:r>
              <a:rPr lang="en-US" sz="2400" err="1">
                <a:latin typeface="+mn-lt"/>
              </a:rPr>
              <a:t>vững</a:t>
            </a:r>
            <a:r>
              <a:rPr lang="en-US" sz="2400">
                <a:latin typeface="+mn-lt"/>
              </a:rPr>
              <a:t> </a:t>
            </a:r>
            <a:r>
              <a:rPr lang="en-US" sz="2400" err="1">
                <a:latin typeface="+mn-lt"/>
              </a:rPr>
              <a:t>mạnh</a:t>
            </a:r>
            <a:r>
              <a:rPr lang="en-US" sz="2400">
                <a:latin typeface="+mn-lt"/>
              </a:rPr>
              <a:t>”</a:t>
            </a:r>
          </a:p>
          <a:p>
            <a:pPr lvl="0" algn="just"/>
            <a:r>
              <a:rPr lang="en-US" sz="2400" smtClean="0">
                <a:latin typeface="+mn-lt"/>
              </a:rPr>
              <a:t>- </a:t>
            </a:r>
            <a:r>
              <a:rPr lang="en-US" sz="2400" err="1" smtClean="0">
                <a:latin typeface="+mn-lt"/>
              </a:rPr>
              <a:t>Liên</a:t>
            </a:r>
            <a:r>
              <a:rPr lang="en-US" sz="2400" smtClean="0">
                <a:latin typeface="+mn-lt"/>
              </a:rPr>
              <a:t> </a:t>
            </a:r>
            <a:r>
              <a:rPr lang="en-US" sz="2400" err="1">
                <a:latin typeface="+mn-lt"/>
              </a:rPr>
              <a:t>đoàn</a:t>
            </a:r>
            <a:r>
              <a:rPr lang="en-US" sz="2400">
                <a:latin typeface="+mn-lt"/>
              </a:rPr>
              <a:t> Lao </a:t>
            </a:r>
            <a:r>
              <a:rPr lang="en-US" sz="2400" err="1">
                <a:latin typeface="+mn-lt"/>
              </a:rPr>
              <a:t>động</a:t>
            </a:r>
            <a:r>
              <a:rPr lang="en-US" sz="2400">
                <a:latin typeface="+mn-lt"/>
              </a:rPr>
              <a:t> </a:t>
            </a:r>
            <a:r>
              <a:rPr lang="en-US" sz="2400" err="1">
                <a:latin typeface="+mn-lt"/>
              </a:rPr>
              <a:t>Thành</a:t>
            </a:r>
            <a:r>
              <a:rPr lang="en-US" sz="2400">
                <a:latin typeface="+mn-lt"/>
              </a:rPr>
              <a:t> </a:t>
            </a:r>
            <a:r>
              <a:rPr lang="en-US" sz="2400" err="1">
                <a:latin typeface="+mn-lt"/>
              </a:rPr>
              <a:t>phố</a:t>
            </a:r>
            <a:r>
              <a:rPr lang="en-US" sz="2400">
                <a:latin typeface="+mn-lt"/>
              </a:rPr>
              <a:t> </a:t>
            </a:r>
            <a:r>
              <a:rPr lang="en-US" sz="2400" err="1">
                <a:latin typeface="+mn-lt"/>
              </a:rPr>
              <a:t>Hồ</a:t>
            </a:r>
            <a:r>
              <a:rPr lang="en-US" sz="2400">
                <a:latin typeface="+mn-lt"/>
              </a:rPr>
              <a:t> </a:t>
            </a:r>
            <a:r>
              <a:rPr lang="en-US" sz="2400" err="1">
                <a:latin typeface="+mn-lt"/>
              </a:rPr>
              <a:t>Chí</a:t>
            </a:r>
            <a:r>
              <a:rPr lang="en-US" sz="2400">
                <a:latin typeface="+mn-lt"/>
              </a:rPr>
              <a:t> Minh </a:t>
            </a:r>
            <a:r>
              <a:rPr lang="en-US" sz="2400" err="1">
                <a:latin typeface="+mn-lt"/>
              </a:rPr>
              <a:t>tặng</a:t>
            </a:r>
            <a:r>
              <a:rPr lang="en-US" sz="2400">
                <a:latin typeface="+mn-lt"/>
              </a:rPr>
              <a:t> </a:t>
            </a:r>
            <a:r>
              <a:rPr lang="en-US" sz="2400" err="1">
                <a:latin typeface="+mn-lt"/>
              </a:rPr>
              <a:t>Bằng</a:t>
            </a:r>
            <a:r>
              <a:rPr lang="en-US" sz="2400">
                <a:latin typeface="+mn-lt"/>
              </a:rPr>
              <a:t> </a:t>
            </a:r>
            <a:r>
              <a:rPr lang="en-US" sz="2400" err="1">
                <a:latin typeface="+mn-lt"/>
              </a:rPr>
              <a:t>khen</a:t>
            </a:r>
            <a:r>
              <a:rPr lang="en-US" sz="2400">
                <a:latin typeface="+mn-lt"/>
              </a:rPr>
              <a:t> “</a:t>
            </a:r>
            <a:r>
              <a:rPr lang="en-US" sz="2400" err="1">
                <a:latin typeface="+mn-lt"/>
              </a:rPr>
              <a:t>Đã</a:t>
            </a:r>
            <a:r>
              <a:rPr lang="en-US" sz="2400">
                <a:latin typeface="+mn-lt"/>
              </a:rPr>
              <a:t> </a:t>
            </a:r>
            <a:r>
              <a:rPr lang="en-US" sz="2400" err="1">
                <a:latin typeface="+mn-lt"/>
              </a:rPr>
              <a:t>có</a:t>
            </a:r>
            <a:r>
              <a:rPr lang="en-US" sz="2400">
                <a:latin typeface="+mn-lt"/>
              </a:rPr>
              <a:t> </a:t>
            </a:r>
            <a:r>
              <a:rPr lang="en-US" sz="2400" err="1">
                <a:latin typeface="+mn-lt"/>
              </a:rPr>
              <a:t>thành</a:t>
            </a:r>
            <a:r>
              <a:rPr lang="en-US" sz="2400">
                <a:latin typeface="+mn-lt"/>
              </a:rPr>
              <a:t> </a:t>
            </a:r>
            <a:r>
              <a:rPr lang="en-US" sz="2400" err="1">
                <a:latin typeface="+mn-lt"/>
              </a:rPr>
              <a:t>tích</a:t>
            </a:r>
            <a:r>
              <a:rPr lang="en-US" sz="2400">
                <a:latin typeface="+mn-lt"/>
              </a:rPr>
              <a:t> </a:t>
            </a:r>
            <a:r>
              <a:rPr lang="en-US" sz="2400" err="1">
                <a:latin typeface="+mn-lt"/>
              </a:rPr>
              <a:t>xuất</a:t>
            </a:r>
            <a:r>
              <a:rPr lang="en-US" sz="2400">
                <a:latin typeface="+mn-lt"/>
              </a:rPr>
              <a:t> </a:t>
            </a:r>
            <a:r>
              <a:rPr lang="en-US" sz="2400" err="1">
                <a:latin typeface="+mn-lt"/>
              </a:rPr>
              <a:t>sắc</a:t>
            </a:r>
            <a:r>
              <a:rPr lang="en-US" sz="2400">
                <a:latin typeface="+mn-lt"/>
              </a:rPr>
              <a:t> </a:t>
            </a:r>
            <a:r>
              <a:rPr lang="en-US" sz="2400" err="1">
                <a:latin typeface="+mn-lt"/>
              </a:rPr>
              <a:t>trong</a:t>
            </a:r>
            <a:r>
              <a:rPr lang="en-US" sz="2400">
                <a:latin typeface="+mn-lt"/>
              </a:rPr>
              <a:t> </a:t>
            </a:r>
            <a:r>
              <a:rPr lang="en-US" sz="2400" err="1">
                <a:latin typeface="+mn-lt"/>
              </a:rPr>
              <a:t>phong</a:t>
            </a:r>
            <a:r>
              <a:rPr lang="en-US" sz="2400">
                <a:latin typeface="+mn-lt"/>
              </a:rPr>
              <a:t> </a:t>
            </a:r>
            <a:r>
              <a:rPr lang="en-US" sz="2400" err="1">
                <a:latin typeface="+mn-lt"/>
              </a:rPr>
              <a:t>trào</a:t>
            </a:r>
            <a:r>
              <a:rPr lang="en-US" sz="2400">
                <a:latin typeface="+mn-lt"/>
              </a:rPr>
              <a:t> </a:t>
            </a:r>
            <a:r>
              <a:rPr lang="en-US" sz="2400" err="1">
                <a:latin typeface="+mn-lt"/>
              </a:rPr>
              <a:t>thi</a:t>
            </a:r>
            <a:r>
              <a:rPr lang="en-US" sz="2400">
                <a:latin typeface="+mn-lt"/>
              </a:rPr>
              <a:t> </a:t>
            </a:r>
            <a:r>
              <a:rPr lang="en-US" sz="2400" err="1">
                <a:latin typeface="+mn-lt"/>
              </a:rPr>
              <a:t>đua</a:t>
            </a:r>
            <a:r>
              <a:rPr lang="en-US" sz="2400">
                <a:latin typeface="+mn-lt"/>
              </a:rPr>
              <a:t> </a:t>
            </a:r>
            <a:r>
              <a:rPr lang="en-US" sz="2400" err="1">
                <a:latin typeface="+mn-lt"/>
              </a:rPr>
              <a:t>lao</a:t>
            </a:r>
            <a:r>
              <a:rPr lang="en-US" sz="2400">
                <a:latin typeface="+mn-lt"/>
              </a:rPr>
              <a:t> </a:t>
            </a:r>
            <a:r>
              <a:rPr lang="en-US" sz="2400" err="1">
                <a:latin typeface="+mn-lt"/>
              </a:rPr>
              <a:t>động</a:t>
            </a:r>
            <a:r>
              <a:rPr lang="en-US" sz="2400">
                <a:latin typeface="+mn-lt"/>
              </a:rPr>
              <a:t> </a:t>
            </a:r>
            <a:r>
              <a:rPr lang="en-US" sz="2400" err="1">
                <a:latin typeface="+mn-lt"/>
              </a:rPr>
              <a:t>giỏi</a:t>
            </a:r>
            <a:r>
              <a:rPr lang="en-US" sz="2400">
                <a:latin typeface="+mn-lt"/>
              </a:rPr>
              <a:t> </a:t>
            </a:r>
            <a:r>
              <a:rPr lang="en-US" sz="2400" err="1">
                <a:latin typeface="+mn-lt"/>
              </a:rPr>
              <a:t>và</a:t>
            </a:r>
            <a:r>
              <a:rPr lang="en-US" sz="2400">
                <a:latin typeface="+mn-lt"/>
              </a:rPr>
              <a:t> </a:t>
            </a:r>
            <a:r>
              <a:rPr lang="en-US" sz="2400" err="1">
                <a:latin typeface="+mn-lt"/>
              </a:rPr>
              <a:t>hoạt</a:t>
            </a:r>
            <a:r>
              <a:rPr lang="en-US" sz="2400">
                <a:latin typeface="+mn-lt"/>
              </a:rPr>
              <a:t> </a:t>
            </a:r>
            <a:r>
              <a:rPr lang="en-US" sz="2400" err="1">
                <a:latin typeface="+mn-lt"/>
              </a:rPr>
              <a:t>động</a:t>
            </a:r>
            <a:r>
              <a:rPr lang="en-US" sz="2400">
                <a:latin typeface="+mn-lt"/>
              </a:rPr>
              <a:t> </a:t>
            </a:r>
            <a:r>
              <a:rPr lang="en-US" sz="2400" err="1">
                <a:latin typeface="+mn-lt"/>
              </a:rPr>
              <a:t>công</a:t>
            </a:r>
            <a:r>
              <a:rPr lang="en-US" sz="2400">
                <a:latin typeface="+mn-lt"/>
              </a:rPr>
              <a:t> </a:t>
            </a:r>
            <a:r>
              <a:rPr lang="en-US" sz="2400" err="1">
                <a:latin typeface="+mn-lt"/>
              </a:rPr>
              <a:t>đoàn</a:t>
            </a:r>
            <a:r>
              <a:rPr lang="en-US" sz="2400">
                <a:latin typeface="+mn-lt"/>
              </a:rPr>
              <a:t> </a:t>
            </a:r>
            <a:r>
              <a:rPr lang="en-US" sz="2400" err="1">
                <a:latin typeface="+mn-lt"/>
              </a:rPr>
              <a:t>năm</a:t>
            </a:r>
            <a:r>
              <a:rPr lang="en-US" sz="2400">
                <a:latin typeface="+mn-lt"/>
              </a:rPr>
              <a:t> </a:t>
            </a:r>
            <a:r>
              <a:rPr lang="en-US" sz="2400" err="1">
                <a:latin typeface="+mn-lt"/>
              </a:rPr>
              <a:t>học</a:t>
            </a:r>
            <a:r>
              <a:rPr lang="en-US" sz="2400">
                <a:latin typeface="+mn-lt"/>
              </a:rPr>
              <a:t> 2016-2017</a:t>
            </a:r>
            <a:r>
              <a:rPr lang="en-US" sz="2400" smtClean="0">
                <a:latin typeface="+mn-lt"/>
              </a:rPr>
              <a:t>”.</a:t>
            </a:r>
          </a:p>
          <a:p>
            <a:pPr algn="just"/>
            <a:r>
              <a:rPr lang="en-US" sz="2400" b="1" i="1" err="1">
                <a:latin typeface="+mn-lt"/>
              </a:rPr>
              <a:t>Năm</a:t>
            </a:r>
            <a:r>
              <a:rPr lang="en-US" sz="2400" b="1" i="1">
                <a:latin typeface="+mn-lt"/>
              </a:rPr>
              <a:t> </a:t>
            </a:r>
            <a:r>
              <a:rPr lang="en-US" sz="2400" b="1" i="1" err="1">
                <a:latin typeface="+mn-lt"/>
              </a:rPr>
              <a:t>học</a:t>
            </a:r>
            <a:r>
              <a:rPr lang="en-US" sz="2400" b="1" i="1">
                <a:latin typeface="+mn-lt"/>
              </a:rPr>
              <a:t> 2017-2018</a:t>
            </a:r>
            <a:r>
              <a:rPr lang="en-US" sz="2400">
                <a:latin typeface="+mn-lt"/>
              </a:rPr>
              <a:t>, </a:t>
            </a:r>
            <a:r>
              <a:rPr lang="en-US" sz="2400" err="1">
                <a:latin typeface="+mn-lt"/>
              </a:rPr>
              <a:t>Công</a:t>
            </a:r>
            <a:r>
              <a:rPr lang="en-US" sz="2400">
                <a:latin typeface="+mn-lt"/>
              </a:rPr>
              <a:t> </a:t>
            </a:r>
            <a:r>
              <a:rPr lang="en-US" sz="2400" err="1">
                <a:latin typeface="+mn-lt"/>
              </a:rPr>
              <a:t>đoàn</a:t>
            </a:r>
            <a:r>
              <a:rPr lang="en-US" sz="2400">
                <a:latin typeface="+mn-lt"/>
              </a:rPr>
              <a:t> </a:t>
            </a:r>
            <a:r>
              <a:rPr lang="en-US" sz="2400" err="1">
                <a:latin typeface="+mn-lt"/>
              </a:rPr>
              <a:t>cơ</a:t>
            </a:r>
            <a:r>
              <a:rPr lang="en-US" sz="2400">
                <a:latin typeface="+mn-lt"/>
              </a:rPr>
              <a:t> </a:t>
            </a:r>
            <a:r>
              <a:rPr lang="en-US" sz="2400" err="1">
                <a:latin typeface="+mn-lt"/>
              </a:rPr>
              <a:t>sở</a:t>
            </a:r>
            <a:r>
              <a:rPr lang="en-US" sz="2400">
                <a:latin typeface="+mn-lt"/>
              </a:rPr>
              <a:t> </a:t>
            </a:r>
            <a:r>
              <a:rPr lang="en-US" sz="2400" err="1">
                <a:latin typeface="+mn-lt"/>
              </a:rPr>
              <a:t>được</a:t>
            </a:r>
            <a:r>
              <a:rPr lang="en-US" sz="2400">
                <a:latin typeface="+mn-lt"/>
              </a:rPr>
              <a:t> </a:t>
            </a:r>
            <a:r>
              <a:rPr lang="en-US" sz="2400" err="1" smtClean="0">
                <a:latin typeface="+mn-lt"/>
              </a:rPr>
              <a:t>bầu</a:t>
            </a:r>
            <a:r>
              <a:rPr lang="en-US" sz="2400" smtClean="0">
                <a:latin typeface="+mn-lt"/>
              </a:rPr>
              <a:t> </a:t>
            </a:r>
            <a:r>
              <a:rPr lang="en-US" sz="2400" err="1" smtClean="0">
                <a:latin typeface="+mn-lt"/>
              </a:rPr>
              <a:t>chọn</a:t>
            </a:r>
            <a:r>
              <a:rPr lang="en-US" sz="2400" smtClean="0">
                <a:latin typeface="+mn-lt"/>
              </a:rPr>
              <a:t> </a:t>
            </a:r>
            <a:r>
              <a:rPr lang="en-US" sz="2400" err="1">
                <a:latin typeface="+mn-lt"/>
              </a:rPr>
              <a:t>là</a:t>
            </a:r>
            <a:r>
              <a:rPr lang="en-US" sz="2400">
                <a:latin typeface="+mn-lt"/>
              </a:rPr>
              <a:t> </a:t>
            </a:r>
            <a:r>
              <a:rPr lang="en-US" sz="2400" err="1">
                <a:latin typeface="+mn-lt"/>
              </a:rPr>
              <a:t>đơn</a:t>
            </a:r>
            <a:r>
              <a:rPr lang="en-US" sz="2400">
                <a:latin typeface="+mn-lt"/>
              </a:rPr>
              <a:t> </a:t>
            </a:r>
            <a:r>
              <a:rPr lang="en-US" sz="2400" err="1">
                <a:latin typeface="+mn-lt"/>
              </a:rPr>
              <a:t>vị</a:t>
            </a:r>
            <a:r>
              <a:rPr lang="en-US" sz="2400">
                <a:latin typeface="+mn-lt"/>
              </a:rPr>
              <a:t> </a:t>
            </a:r>
            <a:r>
              <a:rPr lang="en-US" sz="2400" err="1">
                <a:latin typeface="+mn-lt"/>
              </a:rPr>
              <a:t>dẫn</a:t>
            </a:r>
            <a:r>
              <a:rPr lang="en-US" sz="2400">
                <a:latin typeface="+mn-lt"/>
              </a:rPr>
              <a:t> </a:t>
            </a:r>
            <a:r>
              <a:rPr lang="en-US" sz="2400" err="1">
                <a:latin typeface="+mn-lt"/>
              </a:rPr>
              <a:t>đầu</a:t>
            </a:r>
            <a:r>
              <a:rPr lang="en-US" sz="2400">
                <a:latin typeface="+mn-lt"/>
              </a:rPr>
              <a:t> </a:t>
            </a:r>
            <a:r>
              <a:rPr lang="en-US" sz="2400" err="1">
                <a:latin typeface="+mn-lt"/>
              </a:rPr>
              <a:t>Cụm</a:t>
            </a:r>
            <a:r>
              <a:rPr lang="en-US" sz="2400">
                <a:latin typeface="+mn-lt"/>
              </a:rPr>
              <a:t> </a:t>
            </a:r>
            <a:r>
              <a:rPr lang="en-US" sz="2400" err="1">
                <a:latin typeface="+mn-lt"/>
              </a:rPr>
              <a:t>Công</a:t>
            </a:r>
            <a:r>
              <a:rPr lang="en-US" sz="2400">
                <a:latin typeface="+mn-lt"/>
              </a:rPr>
              <a:t> </a:t>
            </a:r>
            <a:r>
              <a:rPr lang="en-US" sz="2400" err="1">
                <a:latin typeface="+mn-lt"/>
              </a:rPr>
              <a:t>đoàn</a:t>
            </a:r>
            <a:r>
              <a:rPr lang="en-US" sz="2400">
                <a:latin typeface="+mn-lt"/>
              </a:rPr>
              <a:t> X </a:t>
            </a:r>
            <a:r>
              <a:rPr lang="en-US" sz="2400" err="1">
                <a:latin typeface="+mn-lt"/>
              </a:rPr>
              <a:t>khối</a:t>
            </a:r>
            <a:r>
              <a:rPr lang="en-US" sz="2400">
                <a:latin typeface="+mn-lt"/>
              </a:rPr>
              <a:t> </a:t>
            </a:r>
            <a:r>
              <a:rPr lang="en-US" sz="2400" err="1">
                <a:latin typeface="+mn-lt"/>
              </a:rPr>
              <a:t>các</a:t>
            </a:r>
            <a:r>
              <a:rPr lang="en-US" sz="2400">
                <a:latin typeface="+mn-lt"/>
              </a:rPr>
              <a:t> </a:t>
            </a:r>
            <a:r>
              <a:rPr lang="en-US" sz="2400" err="1">
                <a:latin typeface="+mn-lt"/>
              </a:rPr>
              <a:t>trường</a:t>
            </a:r>
            <a:r>
              <a:rPr lang="en-US" sz="2400">
                <a:latin typeface="+mn-lt"/>
              </a:rPr>
              <a:t> </a:t>
            </a:r>
            <a:r>
              <a:rPr lang="en-US" sz="2400" err="1">
                <a:latin typeface="+mn-lt"/>
              </a:rPr>
              <a:t>cao</a:t>
            </a:r>
            <a:r>
              <a:rPr lang="en-US" sz="2400">
                <a:latin typeface="+mn-lt"/>
              </a:rPr>
              <a:t> </a:t>
            </a:r>
            <a:r>
              <a:rPr lang="en-US" sz="2400" err="1">
                <a:latin typeface="+mn-lt"/>
              </a:rPr>
              <a:t>đẳng</a:t>
            </a:r>
            <a:r>
              <a:rPr lang="en-US" sz="2400">
                <a:latin typeface="+mn-lt"/>
              </a:rPr>
              <a:t>, </a:t>
            </a:r>
            <a:r>
              <a:rPr lang="en-US" sz="2400" err="1">
                <a:latin typeface="+mn-lt"/>
              </a:rPr>
              <a:t>trung</a:t>
            </a:r>
            <a:r>
              <a:rPr lang="en-US" sz="2400">
                <a:latin typeface="+mn-lt"/>
              </a:rPr>
              <a:t> </a:t>
            </a:r>
            <a:r>
              <a:rPr lang="en-US" sz="2400" err="1">
                <a:latin typeface="+mn-lt"/>
              </a:rPr>
              <a:t>cấp</a:t>
            </a:r>
            <a:r>
              <a:rPr lang="en-US" sz="2400">
                <a:latin typeface="+mn-lt"/>
              </a:rPr>
              <a:t> </a:t>
            </a:r>
            <a:r>
              <a:rPr lang="en-US" sz="2400" err="1">
                <a:latin typeface="+mn-lt"/>
              </a:rPr>
              <a:t>trực</a:t>
            </a:r>
            <a:r>
              <a:rPr lang="en-US" sz="2400">
                <a:latin typeface="+mn-lt"/>
              </a:rPr>
              <a:t> </a:t>
            </a:r>
            <a:r>
              <a:rPr lang="en-US" sz="2400" err="1">
                <a:latin typeface="+mn-lt"/>
              </a:rPr>
              <a:t>thuộc</a:t>
            </a:r>
            <a:r>
              <a:rPr lang="en-US" sz="2400">
                <a:latin typeface="+mn-lt"/>
              </a:rPr>
              <a:t>.</a:t>
            </a:r>
          </a:p>
          <a:p>
            <a:pPr lvl="0" algn="just"/>
            <a:r>
              <a:rPr lang="en-US" sz="2400" b="1" err="1" smtClean="0">
                <a:latin typeface="+mn-lt"/>
              </a:rPr>
              <a:t>Cá</a:t>
            </a:r>
            <a:r>
              <a:rPr lang="en-US" sz="2400" b="1" smtClean="0">
                <a:latin typeface="+mn-lt"/>
              </a:rPr>
              <a:t> </a:t>
            </a:r>
            <a:r>
              <a:rPr lang="en-US" sz="2400" b="1" err="1">
                <a:latin typeface="+mn-lt"/>
              </a:rPr>
              <a:t>nhân</a:t>
            </a:r>
            <a:r>
              <a:rPr lang="en-US" sz="2400">
                <a:latin typeface="+mn-lt"/>
              </a:rPr>
              <a:t>: 290/328 </a:t>
            </a:r>
            <a:r>
              <a:rPr lang="en-US" sz="2400" err="1">
                <a:latin typeface="+mn-lt"/>
              </a:rPr>
              <a:t>cá</a:t>
            </a:r>
            <a:r>
              <a:rPr lang="en-US" sz="2400">
                <a:latin typeface="+mn-lt"/>
              </a:rPr>
              <a:t> </a:t>
            </a:r>
            <a:r>
              <a:rPr lang="en-US" sz="2400" err="1">
                <a:latin typeface="+mn-lt"/>
              </a:rPr>
              <a:t>nhân</a:t>
            </a:r>
            <a:r>
              <a:rPr lang="en-US" sz="2400">
                <a:latin typeface="+mn-lt"/>
              </a:rPr>
              <a:t> </a:t>
            </a:r>
            <a:r>
              <a:rPr lang="en-US" sz="2400" err="1">
                <a:latin typeface="+mn-lt"/>
              </a:rPr>
              <a:t>được</a:t>
            </a:r>
            <a:r>
              <a:rPr lang="en-US" sz="2400">
                <a:latin typeface="+mn-lt"/>
              </a:rPr>
              <a:t> </a:t>
            </a:r>
            <a:r>
              <a:rPr lang="en-US" sz="2400" err="1">
                <a:latin typeface="+mn-lt"/>
              </a:rPr>
              <a:t>công</a:t>
            </a:r>
            <a:r>
              <a:rPr lang="en-US" sz="2400">
                <a:latin typeface="+mn-lt"/>
              </a:rPr>
              <a:t> </a:t>
            </a:r>
            <a:r>
              <a:rPr lang="en-US" sz="2400" err="1">
                <a:latin typeface="+mn-lt"/>
              </a:rPr>
              <a:t>nhận</a:t>
            </a:r>
            <a:r>
              <a:rPr lang="en-US" sz="2400">
                <a:latin typeface="+mn-lt"/>
              </a:rPr>
              <a:t> </a:t>
            </a:r>
            <a:r>
              <a:rPr lang="en-US" sz="2400" err="1">
                <a:latin typeface="+mn-lt"/>
              </a:rPr>
              <a:t>Công</a:t>
            </a:r>
            <a:r>
              <a:rPr lang="en-US" sz="2400">
                <a:latin typeface="+mn-lt"/>
              </a:rPr>
              <a:t> </a:t>
            </a:r>
            <a:r>
              <a:rPr lang="en-US" sz="2400" err="1">
                <a:latin typeface="+mn-lt"/>
              </a:rPr>
              <a:t>đoàn</a:t>
            </a:r>
            <a:r>
              <a:rPr lang="en-US" sz="2400">
                <a:latin typeface="+mn-lt"/>
              </a:rPr>
              <a:t> </a:t>
            </a:r>
            <a:r>
              <a:rPr lang="en-US" sz="2400" err="1">
                <a:latin typeface="+mn-lt"/>
              </a:rPr>
              <a:t>viên</a:t>
            </a:r>
            <a:r>
              <a:rPr lang="en-US" sz="2400">
                <a:latin typeface="+mn-lt"/>
              </a:rPr>
              <a:t> </a:t>
            </a:r>
            <a:r>
              <a:rPr lang="en-US" sz="2400" err="1">
                <a:latin typeface="+mn-lt"/>
              </a:rPr>
              <a:t>xuất</a:t>
            </a:r>
            <a:r>
              <a:rPr lang="en-US" sz="2400">
                <a:latin typeface="+mn-lt"/>
              </a:rPr>
              <a:t> </a:t>
            </a:r>
            <a:r>
              <a:rPr lang="en-US" sz="2400" err="1">
                <a:latin typeface="+mn-lt"/>
              </a:rPr>
              <a:t>sắc</a:t>
            </a:r>
            <a:r>
              <a:rPr lang="en-US" sz="2400">
                <a:latin typeface="+mn-lt"/>
              </a:rPr>
              <a:t>, </a:t>
            </a:r>
            <a:r>
              <a:rPr lang="en-US" sz="2400" err="1">
                <a:latin typeface="+mn-lt"/>
              </a:rPr>
              <a:t>đạt</a:t>
            </a:r>
            <a:r>
              <a:rPr lang="en-US" sz="2400">
                <a:latin typeface="+mn-lt"/>
              </a:rPr>
              <a:t> </a:t>
            </a:r>
            <a:r>
              <a:rPr lang="en-US" sz="2400" err="1">
                <a:latin typeface="+mn-lt"/>
              </a:rPr>
              <a:t>tỉ</a:t>
            </a:r>
            <a:r>
              <a:rPr lang="en-US" sz="2400">
                <a:latin typeface="+mn-lt"/>
              </a:rPr>
              <a:t> </a:t>
            </a:r>
            <a:r>
              <a:rPr lang="en-US" sz="2400" err="1">
                <a:latin typeface="+mn-lt"/>
              </a:rPr>
              <a:t>lệ</a:t>
            </a:r>
            <a:r>
              <a:rPr lang="en-US" sz="2400">
                <a:latin typeface="+mn-lt"/>
              </a:rPr>
              <a:t> 88,4%.</a:t>
            </a:r>
          </a:p>
        </p:txBody>
      </p:sp>
      <p:sp>
        <p:nvSpPr>
          <p:cNvPr id="7" name="Rectangle 6"/>
          <p:cNvSpPr/>
          <p:nvPr/>
        </p:nvSpPr>
        <p:spPr>
          <a:xfrm>
            <a:off x="623374" y="5179457"/>
            <a:ext cx="8215825" cy="461665"/>
          </a:xfrm>
          <a:prstGeom prst="rect">
            <a:avLst/>
          </a:prstGeom>
        </p:spPr>
        <p:txBody>
          <a:bodyPr wrap="square">
            <a:spAutoFit/>
          </a:bodyPr>
          <a:lstStyle/>
          <a:p>
            <a:pPr algn="just"/>
            <a:r>
              <a:rPr lang="en-US" sz="2400" smtClean="0">
                <a:latin typeface="+mn-lt"/>
              </a:rPr>
              <a:t>.</a:t>
            </a:r>
            <a:endParaRPr lang="en-US" sz="2400">
              <a:latin typeface="+mn-lt"/>
            </a:endParaRPr>
          </a:p>
        </p:txBody>
      </p:sp>
      <p:sp>
        <p:nvSpPr>
          <p:cNvPr id="10" name="Rectangle 9"/>
          <p:cNvSpPr/>
          <p:nvPr/>
        </p:nvSpPr>
        <p:spPr>
          <a:xfrm>
            <a:off x="3105150" y="298451"/>
            <a:ext cx="4152900"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400" b="1" smtClean="0">
                <a:solidFill>
                  <a:srgbClr val="FF0000"/>
                </a:solidFill>
              </a:rPr>
              <a:t> 1. DANH HIỆU THI ĐUA</a:t>
            </a:r>
            <a:endParaRPr lang="en-US" sz="2400" b="1">
              <a:solidFill>
                <a:srgbClr val="FF0000"/>
              </a:solidFill>
            </a:endParaRPr>
          </a:p>
        </p:txBody>
      </p:sp>
      <p:cxnSp>
        <p:nvCxnSpPr>
          <p:cNvPr id="11" name="Elbow Connector 10"/>
          <p:cNvCxnSpPr/>
          <p:nvPr/>
        </p:nvCxnSpPr>
        <p:spPr>
          <a:xfrm flipV="1">
            <a:off x="2984160" y="152400"/>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12" name="Elbow Connector 11"/>
          <p:cNvCxnSpPr/>
          <p:nvPr/>
        </p:nvCxnSpPr>
        <p:spPr>
          <a:xfrm flipV="1">
            <a:off x="5791200" y="298451"/>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5015282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74" y="1559243"/>
            <a:ext cx="9097526" cy="492443"/>
          </a:xfrm>
          <a:prstGeom prst="rect">
            <a:avLst/>
          </a:prstGeom>
        </p:spPr>
        <p:txBody>
          <a:bodyPr wrap="square">
            <a:spAutoFit/>
          </a:bodyPr>
          <a:lstStyle/>
          <a:p>
            <a:endParaRPr lang="en-US" sz="2600">
              <a:latin typeface="+mn-lt"/>
            </a:endParaRPr>
          </a:p>
        </p:txBody>
      </p:sp>
      <p:sp>
        <p:nvSpPr>
          <p:cNvPr id="5" name="Rectangle 4"/>
          <p:cNvSpPr/>
          <p:nvPr/>
        </p:nvSpPr>
        <p:spPr>
          <a:xfrm>
            <a:off x="594032" y="1528466"/>
            <a:ext cx="5775940" cy="523220"/>
          </a:xfrm>
          <a:prstGeom prst="rect">
            <a:avLst/>
          </a:prstGeom>
        </p:spPr>
        <p:txBody>
          <a:bodyPr wrap="none">
            <a:spAutoFit/>
          </a:bodyPr>
          <a:lstStyle/>
          <a:p>
            <a:pPr marL="0" lvl="1"/>
            <a:r>
              <a:rPr lang="en-US" sz="2800" b="1" smtClean="0">
                <a:solidFill>
                  <a:srgbClr val="FF0000"/>
                </a:solidFill>
                <a:latin typeface="+mn-lt"/>
              </a:rPr>
              <a:t>1.4 Đoàn thanh niên – Hội sinh viên:</a:t>
            </a:r>
            <a:endParaRPr lang="en-US" sz="2800">
              <a:solidFill>
                <a:srgbClr val="FF0000"/>
              </a:solidFill>
              <a:latin typeface="+mn-lt"/>
            </a:endParaRPr>
          </a:p>
        </p:txBody>
      </p:sp>
      <p:sp>
        <p:nvSpPr>
          <p:cNvPr id="7" name="Rectangle 6"/>
          <p:cNvSpPr/>
          <p:nvPr/>
        </p:nvSpPr>
        <p:spPr>
          <a:xfrm>
            <a:off x="641799" y="4114800"/>
            <a:ext cx="8215825" cy="1200329"/>
          </a:xfrm>
          <a:prstGeom prst="rect">
            <a:avLst/>
          </a:prstGeom>
        </p:spPr>
        <p:txBody>
          <a:bodyPr wrap="square">
            <a:spAutoFit/>
          </a:bodyPr>
          <a:lstStyle/>
          <a:p>
            <a:pPr algn="just"/>
            <a:r>
              <a:rPr lang="en-US" sz="2400" b="1" i="1">
                <a:latin typeface="+mn-lt"/>
              </a:rPr>
              <a:t>Năm học 2017-2018:</a:t>
            </a:r>
            <a:endParaRPr lang="en-US" sz="2400">
              <a:latin typeface="+mn-lt"/>
            </a:endParaRPr>
          </a:p>
          <a:p>
            <a:pPr lvl="0" algn="just"/>
            <a:r>
              <a:rPr lang="en-US" sz="2400">
                <a:latin typeface="+mn-lt"/>
              </a:rPr>
              <a:t>Đoàn Thanh niên: Được Thành Đoàn thông báo xếp loại xuất sắc. </a:t>
            </a:r>
          </a:p>
          <a:p>
            <a:pPr lvl="0" algn="just"/>
            <a:r>
              <a:rPr lang="en-US" sz="2400">
                <a:latin typeface="+mn-lt"/>
              </a:rPr>
              <a:t>Hội Sinh viên: Được Thành Hội Đạt thông báo xếp loại xuất sắc.</a:t>
            </a:r>
          </a:p>
        </p:txBody>
      </p:sp>
      <p:sp>
        <p:nvSpPr>
          <p:cNvPr id="10" name="Rectangle 9"/>
          <p:cNvSpPr/>
          <p:nvPr/>
        </p:nvSpPr>
        <p:spPr>
          <a:xfrm>
            <a:off x="3105150" y="298451"/>
            <a:ext cx="4152900"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400" b="1" smtClean="0">
                <a:solidFill>
                  <a:srgbClr val="FF0000"/>
                </a:solidFill>
              </a:rPr>
              <a:t> 1. DANH HIỆU THI ĐUA</a:t>
            </a:r>
            <a:endParaRPr lang="en-US" sz="2400" b="1">
              <a:solidFill>
                <a:srgbClr val="FF0000"/>
              </a:solidFill>
            </a:endParaRPr>
          </a:p>
        </p:txBody>
      </p:sp>
      <p:cxnSp>
        <p:nvCxnSpPr>
          <p:cNvPr id="11" name="Elbow Connector 10"/>
          <p:cNvCxnSpPr/>
          <p:nvPr/>
        </p:nvCxnSpPr>
        <p:spPr>
          <a:xfrm flipV="1">
            <a:off x="2984160" y="152400"/>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12" name="Elbow Connector 11"/>
          <p:cNvCxnSpPr/>
          <p:nvPr/>
        </p:nvCxnSpPr>
        <p:spPr>
          <a:xfrm flipV="1">
            <a:off x="5791200" y="298451"/>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sp>
        <p:nvSpPr>
          <p:cNvPr id="13" name="Rectangle 12"/>
          <p:cNvSpPr/>
          <p:nvPr/>
        </p:nvSpPr>
        <p:spPr>
          <a:xfrm>
            <a:off x="556501" y="2362200"/>
            <a:ext cx="8215825" cy="1200329"/>
          </a:xfrm>
          <a:prstGeom prst="rect">
            <a:avLst/>
          </a:prstGeom>
        </p:spPr>
        <p:txBody>
          <a:bodyPr wrap="square">
            <a:spAutoFit/>
          </a:bodyPr>
          <a:lstStyle/>
          <a:p>
            <a:pPr algn="just"/>
            <a:r>
              <a:rPr lang="en-US" sz="2400" b="1" i="1">
                <a:latin typeface="+mn-lt"/>
              </a:rPr>
              <a:t>Năm học </a:t>
            </a:r>
            <a:r>
              <a:rPr lang="en-US" sz="2400" b="1" i="1" smtClean="0">
                <a:latin typeface="+mn-lt"/>
              </a:rPr>
              <a:t>2016-2017:</a:t>
            </a:r>
            <a:endParaRPr lang="en-US" sz="2400">
              <a:latin typeface="+mn-lt"/>
            </a:endParaRPr>
          </a:p>
          <a:p>
            <a:pPr lvl="0" algn="just"/>
            <a:r>
              <a:rPr lang="en-US" sz="2400">
                <a:latin typeface="+mn-lt"/>
              </a:rPr>
              <a:t>Đoàn Thanh niên: </a:t>
            </a:r>
            <a:r>
              <a:rPr lang="en-US" sz="2400" smtClean="0">
                <a:latin typeface="+mn-lt"/>
              </a:rPr>
              <a:t>Thành Đoàn xếp loại tiên tiến. </a:t>
            </a:r>
            <a:endParaRPr lang="en-US" sz="2400">
              <a:latin typeface="+mn-lt"/>
            </a:endParaRPr>
          </a:p>
          <a:p>
            <a:pPr lvl="0" algn="just"/>
            <a:r>
              <a:rPr lang="en-US" sz="2400">
                <a:latin typeface="+mn-lt"/>
              </a:rPr>
              <a:t>Hội Sinh viên: </a:t>
            </a:r>
            <a:r>
              <a:rPr lang="en-US" sz="2400" smtClean="0">
                <a:latin typeface="+mn-lt"/>
              </a:rPr>
              <a:t>Thành </a:t>
            </a:r>
            <a:r>
              <a:rPr lang="en-US" sz="2400">
                <a:latin typeface="+mn-lt"/>
              </a:rPr>
              <a:t>Hội </a:t>
            </a:r>
            <a:r>
              <a:rPr lang="en-US" sz="2400" smtClean="0">
                <a:latin typeface="+mn-lt"/>
              </a:rPr>
              <a:t>xếp </a:t>
            </a:r>
            <a:r>
              <a:rPr lang="en-US" sz="2400">
                <a:latin typeface="+mn-lt"/>
              </a:rPr>
              <a:t>loại tiên tiến</a:t>
            </a:r>
            <a:r>
              <a:rPr lang="en-US" sz="2400" smtClean="0">
                <a:latin typeface="+mn-lt"/>
              </a:rPr>
              <a:t>.</a:t>
            </a:r>
            <a:endParaRPr lang="en-US" sz="2400">
              <a:latin typeface="+mn-lt"/>
            </a:endParaRPr>
          </a:p>
        </p:txBody>
      </p:sp>
    </p:spTree>
    <p:extLst>
      <p:ext uri="{BB962C8B-B14F-4D97-AF65-F5344CB8AC3E}">
        <p14:creationId xmlns:p14="http://schemas.microsoft.com/office/powerpoint/2010/main" val="268174373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226943" y="298451"/>
            <a:ext cx="5771817" cy="7683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400" b="1" smtClean="0">
                <a:solidFill>
                  <a:srgbClr val="FF0000"/>
                </a:solidFill>
              </a:rPr>
              <a:t>2. HÌNH THỨC KHEN THƯỞNG</a:t>
            </a:r>
            <a:endParaRPr lang="en-US" sz="2400">
              <a:solidFill>
                <a:srgbClr val="FF0000"/>
              </a:solidFill>
            </a:endParaRPr>
          </a:p>
        </p:txBody>
      </p:sp>
      <p:cxnSp>
        <p:nvCxnSpPr>
          <p:cNvPr id="13" name="Elbow Connector 12"/>
          <p:cNvCxnSpPr/>
          <p:nvPr/>
        </p:nvCxnSpPr>
        <p:spPr>
          <a:xfrm flipV="1">
            <a:off x="2226944" y="152400"/>
            <a:ext cx="1562012" cy="768350"/>
          </a:xfrm>
          <a:prstGeom prst="bentConnector3">
            <a:avLst>
              <a:gd name="adj1" fmla="val -961"/>
            </a:avLst>
          </a:prstGeom>
          <a:ln w="57150"/>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flipV="1">
            <a:off x="6368835" y="333375"/>
            <a:ext cx="1629926" cy="698500"/>
          </a:xfrm>
          <a:prstGeom prst="bentConnector3">
            <a:avLst>
              <a:gd name="adj1" fmla="val 99419"/>
            </a:avLst>
          </a:prstGeom>
          <a:ln w="57150"/>
        </p:spPr>
        <p:style>
          <a:lnRef idx="1">
            <a:schemeClr val="accent1"/>
          </a:lnRef>
          <a:fillRef idx="0">
            <a:schemeClr val="accent1"/>
          </a:fillRef>
          <a:effectRef idx="0">
            <a:schemeClr val="accent1"/>
          </a:effectRef>
          <a:fontRef idx="minor">
            <a:schemeClr val="tx1"/>
          </a:fontRef>
        </p:style>
      </p:cxnSp>
      <p:graphicFrame>
        <p:nvGraphicFramePr>
          <p:cNvPr id="8" name="Table 7"/>
          <p:cNvGraphicFramePr>
            <a:graphicFrameLocks noGrp="1"/>
          </p:cNvGraphicFramePr>
          <p:nvPr>
            <p:extLst>
              <p:ext uri="{D42A27DB-BD31-4B8C-83A1-F6EECF244321}">
                <p14:modId xmlns:p14="http://schemas.microsoft.com/office/powerpoint/2010/main" val="2344182"/>
              </p:ext>
            </p:extLst>
          </p:nvPr>
        </p:nvGraphicFramePr>
        <p:xfrm>
          <a:off x="76200" y="1295400"/>
          <a:ext cx="8991600" cy="5520690"/>
        </p:xfrm>
        <a:graphic>
          <a:graphicData uri="http://schemas.openxmlformats.org/drawingml/2006/table">
            <a:tbl>
              <a:tblPr firstRow="1" firstCol="1" bandRow="1">
                <a:tableStyleId>{5C22544A-7EE6-4342-B048-85BDC9FD1C3A}</a:tableStyleId>
              </a:tblPr>
              <a:tblGrid>
                <a:gridCol w="909901"/>
                <a:gridCol w="1877651"/>
                <a:gridCol w="6204048"/>
              </a:tblGrid>
              <a:tr h="348151">
                <a:tc>
                  <a:txBody>
                    <a:bodyPr/>
                    <a:lstStyle/>
                    <a:p>
                      <a:pPr marL="0" marR="0" algn="ctr">
                        <a:lnSpc>
                          <a:spcPct val="115000"/>
                        </a:lnSpc>
                        <a:spcBef>
                          <a:spcPts val="600"/>
                        </a:spcBef>
                        <a:spcAft>
                          <a:spcPts val="600"/>
                        </a:spcAft>
                      </a:pPr>
                      <a:r>
                        <a:rPr lang="en-US" sz="1500">
                          <a:effectLst/>
                        </a:rPr>
                        <a:t>Năm học</a:t>
                      </a:r>
                      <a:endParaRPr lang="en-US" sz="1500">
                        <a:effectLst/>
                        <a:latin typeface="Calibri"/>
                        <a:ea typeface="Calibri"/>
                        <a:cs typeface="Times New Roman"/>
                      </a:endParaRPr>
                    </a:p>
                  </a:txBody>
                  <a:tcPr marL="48655" marR="48655" marT="0" marB="0" anchor="ctr">
                    <a:lnL w="12700" cap="flat" cmpd="sng" algn="ctr">
                      <a:solidFill>
                        <a:schemeClr val="tx2">
                          <a:lumMod val="60000"/>
                          <a:lumOff val="40000"/>
                        </a:schemeClr>
                      </a:solidFill>
                      <a:prstDash val="solid"/>
                      <a:round/>
                      <a:headEnd type="none" w="med" len="med"/>
                      <a:tailEnd type="none" w="med" len="med"/>
                    </a:lnL>
                    <a:lnR w="12700" cap="flat" cmpd="sng" algn="ctr">
                      <a:solidFill>
                        <a:schemeClr val="tx2">
                          <a:lumMod val="60000"/>
                          <a:lumOff val="40000"/>
                        </a:schemeClr>
                      </a:solidFill>
                      <a:prstDash val="solid"/>
                      <a:round/>
                      <a:headEnd type="none" w="med" len="med"/>
                      <a:tailEnd type="none" w="med" len="med"/>
                    </a:lnR>
                    <a:lnT w="12700" cap="flat" cmpd="sng" algn="ctr">
                      <a:solidFill>
                        <a:schemeClr val="tx2">
                          <a:lumMod val="60000"/>
                          <a:lumOff val="40000"/>
                        </a:schemeClr>
                      </a:solidFill>
                      <a:prstDash val="solid"/>
                      <a:round/>
                      <a:headEnd type="none" w="med" len="med"/>
                      <a:tailEnd type="none" w="med" len="med"/>
                    </a:lnT>
                    <a:lnB w="12700" cap="flat" cmpd="sng" algn="ctr">
                      <a:solidFill>
                        <a:schemeClr val="tx2">
                          <a:lumMod val="60000"/>
                          <a:lumOff val="40000"/>
                        </a:schemeClr>
                      </a:solidFill>
                      <a:prstDash val="solid"/>
                      <a:round/>
                      <a:headEnd type="none" w="med" len="med"/>
                      <a:tailEnd type="none" w="med" len="med"/>
                    </a:lnB>
                  </a:tcPr>
                </a:tc>
                <a:tc>
                  <a:txBody>
                    <a:bodyPr/>
                    <a:lstStyle/>
                    <a:p>
                      <a:pPr marL="0" marR="0" algn="ctr">
                        <a:lnSpc>
                          <a:spcPct val="115000"/>
                        </a:lnSpc>
                        <a:spcBef>
                          <a:spcPts val="600"/>
                        </a:spcBef>
                        <a:spcAft>
                          <a:spcPts val="600"/>
                        </a:spcAft>
                      </a:pPr>
                      <a:r>
                        <a:rPr lang="en-US" sz="1500">
                          <a:effectLst/>
                        </a:rPr>
                        <a:t>Hình thức khen thưởng</a:t>
                      </a:r>
                      <a:endParaRPr lang="en-US" sz="1500">
                        <a:effectLst/>
                        <a:latin typeface="Calibri"/>
                        <a:ea typeface="Calibri"/>
                        <a:cs typeface="Times New Roman"/>
                      </a:endParaRPr>
                    </a:p>
                  </a:txBody>
                  <a:tcPr marL="48655" marR="48655" marT="0" marB="0" anchor="ctr">
                    <a:lnL w="12700" cap="flat" cmpd="sng" algn="ctr">
                      <a:solidFill>
                        <a:schemeClr val="tx2">
                          <a:lumMod val="60000"/>
                          <a:lumOff val="40000"/>
                        </a:schemeClr>
                      </a:solidFill>
                      <a:prstDash val="solid"/>
                      <a:round/>
                      <a:headEnd type="none" w="med" len="med"/>
                      <a:tailEnd type="none" w="med" len="med"/>
                    </a:lnL>
                    <a:lnR w="12700" cap="flat" cmpd="sng" algn="ctr">
                      <a:solidFill>
                        <a:schemeClr val="tx2">
                          <a:lumMod val="60000"/>
                          <a:lumOff val="40000"/>
                        </a:schemeClr>
                      </a:solidFill>
                      <a:prstDash val="solid"/>
                      <a:round/>
                      <a:headEnd type="none" w="med" len="med"/>
                      <a:tailEnd type="none" w="med" len="med"/>
                    </a:lnR>
                    <a:lnT w="12700" cap="flat" cmpd="sng" algn="ctr">
                      <a:solidFill>
                        <a:schemeClr val="tx2">
                          <a:lumMod val="60000"/>
                          <a:lumOff val="40000"/>
                        </a:schemeClr>
                      </a:solidFill>
                      <a:prstDash val="solid"/>
                      <a:round/>
                      <a:headEnd type="none" w="med" len="med"/>
                      <a:tailEnd type="none" w="med" len="med"/>
                    </a:lnT>
                    <a:lnB w="12700" cap="flat" cmpd="sng" algn="ctr">
                      <a:solidFill>
                        <a:schemeClr val="tx2">
                          <a:lumMod val="60000"/>
                          <a:lumOff val="40000"/>
                        </a:schemeClr>
                      </a:solidFill>
                      <a:prstDash val="solid"/>
                      <a:round/>
                      <a:headEnd type="none" w="med" len="med"/>
                      <a:tailEnd type="none" w="med" len="med"/>
                    </a:lnB>
                  </a:tcPr>
                </a:tc>
                <a:tc>
                  <a:txBody>
                    <a:bodyPr/>
                    <a:lstStyle/>
                    <a:p>
                      <a:pPr marL="0" marR="0" algn="ctr">
                        <a:lnSpc>
                          <a:spcPct val="115000"/>
                        </a:lnSpc>
                        <a:spcBef>
                          <a:spcPts val="600"/>
                        </a:spcBef>
                        <a:spcAft>
                          <a:spcPts val="600"/>
                        </a:spcAft>
                      </a:pPr>
                      <a:r>
                        <a:rPr lang="en-US" sz="1500">
                          <a:effectLst/>
                        </a:rPr>
                        <a:t>Số, ngày, tháng, năm của quyết định khen thưởng; cơ quan ban hành quyết định</a:t>
                      </a:r>
                      <a:endParaRPr lang="en-US" sz="1500">
                        <a:effectLst/>
                        <a:latin typeface="Calibri"/>
                        <a:ea typeface="Calibri"/>
                        <a:cs typeface="Times New Roman"/>
                      </a:endParaRPr>
                    </a:p>
                  </a:txBody>
                  <a:tcPr marL="48655" marR="48655" marT="0" marB="0" anchor="ctr">
                    <a:lnL w="12700" cap="flat" cmpd="sng" algn="ctr">
                      <a:solidFill>
                        <a:schemeClr val="tx2">
                          <a:lumMod val="60000"/>
                          <a:lumOff val="40000"/>
                        </a:schemeClr>
                      </a:solidFill>
                      <a:prstDash val="solid"/>
                      <a:round/>
                      <a:headEnd type="none" w="med" len="med"/>
                      <a:tailEnd type="none" w="med" len="med"/>
                    </a:lnL>
                    <a:lnR w="12700" cap="flat" cmpd="sng" algn="ctr">
                      <a:solidFill>
                        <a:schemeClr val="tx2">
                          <a:lumMod val="60000"/>
                          <a:lumOff val="40000"/>
                        </a:schemeClr>
                      </a:solidFill>
                      <a:prstDash val="solid"/>
                      <a:round/>
                      <a:headEnd type="none" w="med" len="med"/>
                      <a:tailEnd type="none" w="med" len="med"/>
                    </a:lnR>
                    <a:lnT w="12700" cap="flat" cmpd="sng" algn="ctr">
                      <a:solidFill>
                        <a:schemeClr val="tx2">
                          <a:lumMod val="60000"/>
                          <a:lumOff val="40000"/>
                        </a:schemeClr>
                      </a:solidFill>
                      <a:prstDash val="solid"/>
                      <a:round/>
                      <a:headEnd type="none" w="med" len="med"/>
                      <a:tailEnd type="none" w="med" len="med"/>
                    </a:lnT>
                    <a:lnB w="12700" cap="flat" cmpd="sng" algn="ctr">
                      <a:solidFill>
                        <a:schemeClr val="tx2">
                          <a:lumMod val="60000"/>
                          <a:lumOff val="40000"/>
                        </a:schemeClr>
                      </a:solidFill>
                      <a:prstDash val="solid"/>
                      <a:round/>
                      <a:headEnd type="none" w="med" len="med"/>
                      <a:tailEnd type="none" w="med" len="med"/>
                    </a:lnB>
                  </a:tcPr>
                </a:tc>
              </a:tr>
              <a:tr h="348151">
                <a:tc>
                  <a:txBody>
                    <a:bodyPr/>
                    <a:lstStyle/>
                    <a:p>
                      <a:pPr marL="0" marR="0" algn="ctr">
                        <a:lnSpc>
                          <a:spcPct val="115000"/>
                        </a:lnSpc>
                        <a:spcBef>
                          <a:spcPts val="600"/>
                        </a:spcBef>
                        <a:spcAft>
                          <a:spcPts val="600"/>
                        </a:spcAft>
                      </a:pPr>
                      <a:r>
                        <a:rPr lang="en-US" sz="1500">
                          <a:effectLst/>
                        </a:rPr>
                        <a:t>2016 – 2017</a:t>
                      </a:r>
                      <a:endParaRPr lang="en-US" sz="1500">
                        <a:effectLst/>
                        <a:latin typeface="Calibri"/>
                        <a:ea typeface="Calibri"/>
                        <a:cs typeface="Times New Roman"/>
                      </a:endParaRPr>
                    </a:p>
                  </a:txBody>
                  <a:tcPr marL="48655" marR="48655" marT="0" marB="0" anchor="ctr">
                    <a:lnL w="12700" cap="flat" cmpd="sng" algn="ctr">
                      <a:solidFill>
                        <a:schemeClr val="tx2">
                          <a:lumMod val="60000"/>
                          <a:lumOff val="40000"/>
                        </a:schemeClr>
                      </a:solidFill>
                      <a:prstDash val="solid"/>
                      <a:round/>
                      <a:headEnd type="none" w="med" len="med"/>
                      <a:tailEnd type="none" w="med" len="med"/>
                    </a:lnL>
                    <a:lnR w="12700" cap="flat" cmpd="sng" algn="ctr">
                      <a:solidFill>
                        <a:schemeClr val="tx2">
                          <a:lumMod val="60000"/>
                          <a:lumOff val="40000"/>
                        </a:schemeClr>
                      </a:solidFill>
                      <a:prstDash val="solid"/>
                      <a:round/>
                      <a:headEnd type="none" w="med" len="med"/>
                      <a:tailEnd type="none" w="med" len="med"/>
                    </a:lnR>
                    <a:lnT w="12700" cap="flat" cmpd="sng" algn="ctr">
                      <a:solidFill>
                        <a:schemeClr val="tx2">
                          <a:lumMod val="60000"/>
                          <a:lumOff val="40000"/>
                        </a:schemeClr>
                      </a:solidFill>
                      <a:prstDash val="solid"/>
                      <a:round/>
                      <a:headEnd type="none" w="med" len="med"/>
                      <a:tailEnd type="none" w="med" len="med"/>
                    </a:lnT>
                    <a:lnB w="12700" cap="flat" cmpd="sng" algn="ctr">
                      <a:solidFill>
                        <a:schemeClr val="tx2">
                          <a:lumMod val="60000"/>
                          <a:lumOff val="40000"/>
                        </a:schemeClr>
                      </a:solidFill>
                      <a:prstDash val="solid"/>
                      <a:round/>
                      <a:headEnd type="none" w="med" len="med"/>
                      <a:tailEnd type="none" w="med" len="med"/>
                    </a:lnB>
                  </a:tcPr>
                </a:tc>
                <a:tc>
                  <a:txBody>
                    <a:bodyPr/>
                    <a:lstStyle/>
                    <a:p>
                      <a:pPr marL="0" marR="0" algn="ctr">
                        <a:lnSpc>
                          <a:spcPct val="115000"/>
                        </a:lnSpc>
                        <a:spcBef>
                          <a:spcPts val="600"/>
                        </a:spcBef>
                        <a:spcAft>
                          <a:spcPts val="600"/>
                        </a:spcAft>
                      </a:pPr>
                      <a:r>
                        <a:rPr lang="en-US" sz="1500">
                          <a:effectLst/>
                        </a:rPr>
                        <a:t>Quyết định tặng Cờ thi đua</a:t>
                      </a:r>
                      <a:endParaRPr lang="en-US" sz="1500">
                        <a:effectLst/>
                        <a:latin typeface="Calibri"/>
                        <a:ea typeface="Calibri"/>
                        <a:cs typeface="Times New Roman"/>
                      </a:endParaRPr>
                    </a:p>
                  </a:txBody>
                  <a:tcPr marL="48655" marR="48655" marT="0" marB="0" anchor="ctr">
                    <a:lnL w="12700" cap="flat" cmpd="sng" algn="ctr">
                      <a:solidFill>
                        <a:schemeClr val="tx2">
                          <a:lumMod val="60000"/>
                          <a:lumOff val="40000"/>
                        </a:schemeClr>
                      </a:solidFill>
                      <a:prstDash val="solid"/>
                      <a:round/>
                      <a:headEnd type="none" w="med" len="med"/>
                      <a:tailEnd type="none" w="med" len="med"/>
                    </a:lnL>
                    <a:lnR w="12700" cap="flat" cmpd="sng" algn="ctr">
                      <a:solidFill>
                        <a:schemeClr val="tx2">
                          <a:lumMod val="60000"/>
                          <a:lumOff val="40000"/>
                        </a:schemeClr>
                      </a:solidFill>
                      <a:prstDash val="solid"/>
                      <a:round/>
                      <a:headEnd type="none" w="med" len="med"/>
                      <a:tailEnd type="none" w="med" len="med"/>
                    </a:lnR>
                    <a:lnT w="12700" cap="flat" cmpd="sng" algn="ctr">
                      <a:solidFill>
                        <a:schemeClr val="tx2">
                          <a:lumMod val="60000"/>
                          <a:lumOff val="40000"/>
                        </a:schemeClr>
                      </a:solidFill>
                      <a:prstDash val="solid"/>
                      <a:round/>
                      <a:headEnd type="none" w="med" len="med"/>
                      <a:tailEnd type="none" w="med" len="med"/>
                    </a:lnT>
                    <a:lnB w="12700" cap="flat" cmpd="sng" algn="ctr">
                      <a:solidFill>
                        <a:schemeClr val="tx2">
                          <a:lumMod val="60000"/>
                          <a:lumOff val="40000"/>
                        </a:schemeClr>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500">
                          <a:effectLst/>
                        </a:rPr>
                        <a:t>Quyết định số 4440/QĐ-UBND  ngày 17 tháng 8 năm 2017 của Ủy ban nhân dân Thành phố Hồ Chí Minh</a:t>
                      </a:r>
                      <a:endParaRPr lang="en-US" sz="1500">
                        <a:effectLst/>
                        <a:latin typeface="Calibri"/>
                        <a:ea typeface="Calibri"/>
                        <a:cs typeface="Times New Roman"/>
                      </a:endParaRPr>
                    </a:p>
                  </a:txBody>
                  <a:tcPr marL="48655" marR="48655" marT="0" marB="0" anchor="ctr">
                    <a:lnL w="12700" cap="flat" cmpd="sng" algn="ctr">
                      <a:solidFill>
                        <a:schemeClr val="tx2">
                          <a:lumMod val="60000"/>
                          <a:lumOff val="40000"/>
                        </a:schemeClr>
                      </a:solidFill>
                      <a:prstDash val="solid"/>
                      <a:round/>
                      <a:headEnd type="none" w="med" len="med"/>
                      <a:tailEnd type="none" w="med" len="med"/>
                    </a:lnL>
                    <a:lnR w="12700" cap="flat" cmpd="sng" algn="ctr">
                      <a:solidFill>
                        <a:schemeClr val="tx2">
                          <a:lumMod val="60000"/>
                          <a:lumOff val="40000"/>
                        </a:schemeClr>
                      </a:solidFill>
                      <a:prstDash val="solid"/>
                      <a:round/>
                      <a:headEnd type="none" w="med" len="med"/>
                      <a:tailEnd type="none" w="med" len="med"/>
                    </a:lnR>
                    <a:lnT w="12700" cap="flat" cmpd="sng" algn="ctr">
                      <a:solidFill>
                        <a:schemeClr val="tx2">
                          <a:lumMod val="60000"/>
                          <a:lumOff val="40000"/>
                        </a:schemeClr>
                      </a:solidFill>
                      <a:prstDash val="solid"/>
                      <a:round/>
                      <a:headEnd type="none" w="med" len="med"/>
                      <a:tailEnd type="none" w="med" len="med"/>
                    </a:lnT>
                    <a:lnB w="12700" cap="flat" cmpd="sng" algn="ctr">
                      <a:solidFill>
                        <a:schemeClr val="tx2">
                          <a:lumMod val="60000"/>
                          <a:lumOff val="40000"/>
                        </a:schemeClr>
                      </a:solidFill>
                      <a:prstDash val="solid"/>
                      <a:round/>
                      <a:headEnd type="none" w="med" len="med"/>
                      <a:tailEnd type="none" w="med" len="med"/>
                    </a:lnB>
                  </a:tcPr>
                </a:tc>
              </a:tr>
              <a:tr h="696302">
                <a:tc>
                  <a:txBody>
                    <a:bodyPr/>
                    <a:lstStyle/>
                    <a:p>
                      <a:pPr marL="0" marR="0" algn="ctr">
                        <a:lnSpc>
                          <a:spcPct val="115000"/>
                        </a:lnSpc>
                        <a:spcBef>
                          <a:spcPts val="600"/>
                        </a:spcBef>
                        <a:spcAft>
                          <a:spcPts val="600"/>
                        </a:spcAft>
                      </a:pPr>
                      <a:r>
                        <a:rPr lang="en-US" sz="1500">
                          <a:effectLst/>
                        </a:rPr>
                        <a:t>2016 – 2017</a:t>
                      </a:r>
                      <a:endParaRPr lang="en-US" sz="1500">
                        <a:effectLst/>
                        <a:latin typeface="Calibri"/>
                        <a:ea typeface="Calibri"/>
                        <a:cs typeface="Times New Roman"/>
                      </a:endParaRPr>
                    </a:p>
                  </a:txBody>
                  <a:tcPr marL="48655" marR="48655" marT="0" marB="0" anchor="ctr">
                    <a:lnL w="12700" cap="flat" cmpd="sng" algn="ctr">
                      <a:solidFill>
                        <a:schemeClr val="tx2">
                          <a:lumMod val="60000"/>
                          <a:lumOff val="40000"/>
                        </a:schemeClr>
                      </a:solidFill>
                      <a:prstDash val="solid"/>
                      <a:round/>
                      <a:headEnd type="none" w="med" len="med"/>
                      <a:tailEnd type="none" w="med" len="med"/>
                    </a:lnL>
                    <a:lnR w="12700" cap="flat" cmpd="sng" algn="ctr">
                      <a:solidFill>
                        <a:schemeClr val="tx2">
                          <a:lumMod val="60000"/>
                          <a:lumOff val="40000"/>
                        </a:schemeClr>
                      </a:solidFill>
                      <a:prstDash val="solid"/>
                      <a:round/>
                      <a:headEnd type="none" w="med" len="med"/>
                      <a:tailEnd type="none" w="med" len="med"/>
                    </a:lnR>
                    <a:lnT w="12700" cap="flat" cmpd="sng" algn="ctr">
                      <a:solidFill>
                        <a:schemeClr val="tx2">
                          <a:lumMod val="60000"/>
                          <a:lumOff val="40000"/>
                        </a:schemeClr>
                      </a:solidFill>
                      <a:prstDash val="solid"/>
                      <a:round/>
                      <a:headEnd type="none" w="med" len="med"/>
                      <a:tailEnd type="none" w="med" len="med"/>
                    </a:lnT>
                    <a:lnB w="12700" cap="flat" cmpd="sng" algn="ctr">
                      <a:solidFill>
                        <a:schemeClr val="tx2">
                          <a:lumMod val="60000"/>
                          <a:lumOff val="40000"/>
                        </a:schemeClr>
                      </a:solidFill>
                      <a:prstDash val="solid"/>
                      <a:round/>
                      <a:headEnd type="none" w="med" len="med"/>
                      <a:tailEnd type="none" w="med" len="med"/>
                    </a:lnB>
                  </a:tcPr>
                </a:tc>
                <a:tc>
                  <a:txBody>
                    <a:bodyPr/>
                    <a:lstStyle/>
                    <a:p>
                      <a:pPr marL="0" marR="0" algn="ctr">
                        <a:lnSpc>
                          <a:spcPct val="115000"/>
                        </a:lnSpc>
                        <a:spcBef>
                          <a:spcPts val="600"/>
                        </a:spcBef>
                        <a:spcAft>
                          <a:spcPts val="600"/>
                        </a:spcAft>
                      </a:pPr>
                      <a:r>
                        <a:rPr lang="en-US" sz="1500">
                          <a:effectLst/>
                        </a:rPr>
                        <a:t>Quyết định công nhận tập thể xuất sắc</a:t>
                      </a:r>
                      <a:endParaRPr lang="en-US" sz="1500">
                        <a:effectLst/>
                        <a:latin typeface="Calibri"/>
                        <a:ea typeface="Calibri"/>
                        <a:cs typeface="Times New Roman"/>
                      </a:endParaRPr>
                    </a:p>
                  </a:txBody>
                  <a:tcPr marL="48655" marR="48655" marT="0" marB="0" anchor="ctr">
                    <a:lnL w="12700" cap="flat" cmpd="sng" algn="ctr">
                      <a:solidFill>
                        <a:schemeClr val="tx2">
                          <a:lumMod val="60000"/>
                          <a:lumOff val="40000"/>
                        </a:schemeClr>
                      </a:solidFill>
                      <a:prstDash val="solid"/>
                      <a:round/>
                      <a:headEnd type="none" w="med" len="med"/>
                      <a:tailEnd type="none" w="med" len="med"/>
                    </a:lnL>
                    <a:lnR w="12700" cap="flat" cmpd="sng" algn="ctr">
                      <a:solidFill>
                        <a:schemeClr val="tx2">
                          <a:lumMod val="60000"/>
                          <a:lumOff val="40000"/>
                        </a:schemeClr>
                      </a:solidFill>
                      <a:prstDash val="solid"/>
                      <a:round/>
                      <a:headEnd type="none" w="med" len="med"/>
                      <a:tailEnd type="none" w="med" len="med"/>
                    </a:lnR>
                    <a:lnT w="12700" cap="flat" cmpd="sng" algn="ctr">
                      <a:solidFill>
                        <a:schemeClr val="tx2">
                          <a:lumMod val="60000"/>
                          <a:lumOff val="40000"/>
                        </a:schemeClr>
                      </a:solidFill>
                      <a:prstDash val="solid"/>
                      <a:round/>
                      <a:headEnd type="none" w="med" len="med"/>
                      <a:tailEnd type="none" w="med" len="med"/>
                    </a:lnT>
                    <a:lnB w="12700" cap="flat" cmpd="sng" algn="ctr">
                      <a:solidFill>
                        <a:schemeClr val="tx2">
                          <a:lumMod val="60000"/>
                          <a:lumOff val="40000"/>
                        </a:schemeClr>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500">
                          <a:effectLst/>
                        </a:rPr>
                        <a:t>Quyết định số 4441/QĐ-UBND  ngày 17 tháng 8 năm 2017 của Ủy ban nhân dân Thành phố Hồ Chí Minh công nhận danh hiệu Tập thể Lao động xuất sắc năm học 2016-2017</a:t>
                      </a:r>
                      <a:endParaRPr lang="en-US" sz="1500">
                        <a:effectLst/>
                        <a:latin typeface="Calibri"/>
                        <a:ea typeface="Calibri"/>
                        <a:cs typeface="Times New Roman"/>
                      </a:endParaRPr>
                    </a:p>
                  </a:txBody>
                  <a:tcPr marL="48655" marR="48655" marT="0" marB="0" anchor="ctr">
                    <a:lnL w="12700" cap="flat" cmpd="sng" algn="ctr">
                      <a:solidFill>
                        <a:schemeClr val="tx2">
                          <a:lumMod val="60000"/>
                          <a:lumOff val="40000"/>
                        </a:schemeClr>
                      </a:solidFill>
                      <a:prstDash val="solid"/>
                      <a:round/>
                      <a:headEnd type="none" w="med" len="med"/>
                      <a:tailEnd type="none" w="med" len="med"/>
                    </a:lnL>
                    <a:lnR w="12700" cap="flat" cmpd="sng" algn="ctr">
                      <a:solidFill>
                        <a:schemeClr val="tx2">
                          <a:lumMod val="60000"/>
                          <a:lumOff val="40000"/>
                        </a:schemeClr>
                      </a:solidFill>
                      <a:prstDash val="solid"/>
                      <a:round/>
                      <a:headEnd type="none" w="med" len="med"/>
                      <a:tailEnd type="none" w="med" len="med"/>
                    </a:lnR>
                    <a:lnT w="12700" cap="flat" cmpd="sng" algn="ctr">
                      <a:solidFill>
                        <a:schemeClr val="tx2">
                          <a:lumMod val="60000"/>
                          <a:lumOff val="40000"/>
                        </a:schemeClr>
                      </a:solidFill>
                      <a:prstDash val="solid"/>
                      <a:round/>
                      <a:headEnd type="none" w="med" len="med"/>
                      <a:tailEnd type="none" w="med" len="med"/>
                    </a:lnT>
                    <a:lnB w="12700" cap="flat" cmpd="sng" algn="ctr">
                      <a:solidFill>
                        <a:schemeClr val="tx2">
                          <a:lumMod val="60000"/>
                          <a:lumOff val="40000"/>
                        </a:schemeClr>
                      </a:solidFill>
                      <a:prstDash val="solid"/>
                      <a:round/>
                      <a:headEnd type="none" w="med" len="med"/>
                      <a:tailEnd type="none" w="med" len="med"/>
                    </a:lnB>
                  </a:tcPr>
                </a:tc>
              </a:tr>
              <a:tr h="522226">
                <a:tc>
                  <a:txBody>
                    <a:bodyPr/>
                    <a:lstStyle/>
                    <a:p>
                      <a:pPr marL="0" marR="0" algn="ctr">
                        <a:lnSpc>
                          <a:spcPct val="115000"/>
                        </a:lnSpc>
                        <a:spcBef>
                          <a:spcPts val="600"/>
                        </a:spcBef>
                        <a:spcAft>
                          <a:spcPts val="600"/>
                        </a:spcAft>
                      </a:pPr>
                      <a:r>
                        <a:rPr lang="en-US" sz="1500">
                          <a:effectLst/>
                        </a:rPr>
                        <a:t>2016 – 2017</a:t>
                      </a:r>
                      <a:endParaRPr lang="en-US" sz="1500">
                        <a:effectLst/>
                        <a:latin typeface="Calibri"/>
                        <a:ea typeface="Calibri"/>
                        <a:cs typeface="Times New Roman"/>
                      </a:endParaRPr>
                    </a:p>
                  </a:txBody>
                  <a:tcPr marL="48655" marR="48655" marT="0" marB="0" anchor="ctr">
                    <a:lnL w="12700" cap="flat" cmpd="sng" algn="ctr">
                      <a:solidFill>
                        <a:schemeClr val="tx2">
                          <a:lumMod val="60000"/>
                          <a:lumOff val="40000"/>
                        </a:schemeClr>
                      </a:solidFill>
                      <a:prstDash val="solid"/>
                      <a:round/>
                      <a:headEnd type="none" w="med" len="med"/>
                      <a:tailEnd type="none" w="med" len="med"/>
                    </a:lnL>
                    <a:lnR w="12700" cap="flat" cmpd="sng" algn="ctr">
                      <a:solidFill>
                        <a:schemeClr val="tx2">
                          <a:lumMod val="60000"/>
                          <a:lumOff val="40000"/>
                        </a:schemeClr>
                      </a:solidFill>
                      <a:prstDash val="solid"/>
                      <a:round/>
                      <a:headEnd type="none" w="med" len="med"/>
                      <a:tailEnd type="none" w="med" len="med"/>
                    </a:lnR>
                    <a:lnT w="12700" cap="flat" cmpd="sng" algn="ctr">
                      <a:solidFill>
                        <a:schemeClr val="tx2">
                          <a:lumMod val="60000"/>
                          <a:lumOff val="40000"/>
                        </a:schemeClr>
                      </a:solidFill>
                      <a:prstDash val="solid"/>
                      <a:round/>
                      <a:headEnd type="none" w="med" len="med"/>
                      <a:tailEnd type="none" w="med" len="med"/>
                    </a:lnT>
                    <a:lnB w="12700" cap="flat" cmpd="sng" algn="ctr">
                      <a:solidFill>
                        <a:schemeClr val="tx2">
                          <a:lumMod val="60000"/>
                          <a:lumOff val="40000"/>
                        </a:schemeClr>
                      </a:solidFill>
                      <a:prstDash val="solid"/>
                      <a:round/>
                      <a:headEnd type="none" w="med" len="med"/>
                      <a:tailEnd type="none" w="med" len="med"/>
                    </a:lnB>
                  </a:tcPr>
                </a:tc>
                <a:tc>
                  <a:txBody>
                    <a:bodyPr/>
                    <a:lstStyle/>
                    <a:p>
                      <a:pPr marL="0" marR="0" algn="ctr">
                        <a:lnSpc>
                          <a:spcPct val="115000"/>
                        </a:lnSpc>
                        <a:spcBef>
                          <a:spcPts val="600"/>
                        </a:spcBef>
                        <a:spcAft>
                          <a:spcPts val="600"/>
                        </a:spcAft>
                      </a:pPr>
                      <a:r>
                        <a:rPr lang="en-US" sz="1500">
                          <a:effectLst/>
                        </a:rPr>
                        <a:t>Quyết định công nhận tập thể tiên tiến</a:t>
                      </a:r>
                      <a:endParaRPr lang="en-US" sz="1500">
                        <a:effectLst/>
                        <a:latin typeface="Calibri"/>
                        <a:ea typeface="Calibri"/>
                        <a:cs typeface="Times New Roman"/>
                      </a:endParaRPr>
                    </a:p>
                  </a:txBody>
                  <a:tcPr marL="48655" marR="48655" marT="0" marB="0" anchor="ctr">
                    <a:lnL w="12700" cap="flat" cmpd="sng" algn="ctr">
                      <a:solidFill>
                        <a:schemeClr val="tx2">
                          <a:lumMod val="60000"/>
                          <a:lumOff val="40000"/>
                        </a:schemeClr>
                      </a:solidFill>
                      <a:prstDash val="solid"/>
                      <a:round/>
                      <a:headEnd type="none" w="med" len="med"/>
                      <a:tailEnd type="none" w="med" len="med"/>
                    </a:lnL>
                    <a:lnR w="12700" cap="flat" cmpd="sng" algn="ctr">
                      <a:solidFill>
                        <a:schemeClr val="tx2">
                          <a:lumMod val="60000"/>
                          <a:lumOff val="40000"/>
                        </a:schemeClr>
                      </a:solidFill>
                      <a:prstDash val="solid"/>
                      <a:round/>
                      <a:headEnd type="none" w="med" len="med"/>
                      <a:tailEnd type="none" w="med" len="med"/>
                    </a:lnR>
                    <a:lnT w="12700" cap="flat" cmpd="sng" algn="ctr">
                      <a:solidFill>
                        <a:schemeClr val="tx2">
                          <a:lumMod val="60000"/>
                          <a:lumOff val="40000"/>
                        </a:schemeClr>
                      </a:solidFill>
                      <a:prstDash val="solid"/>
                      <a:round/>
                      <a:headEnd type="none" w="med" len="med"/>
                      <a:tailEnd type="none" w="med" len="med"/>
                    </a:lnT>
                    <a:lnB w="12700" cap="flat" cmpd="sng" algn="ctr">
                      <a:solidFill>
                        <a:schemeClr val="tx2">
                          <a:lumMod val="60000"/>
                          <a:lumOff val="40000"/>
                        </a:schemeClr>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500">
                          <a:effectLst/>
                        </a:rPr>
                        <a:t>Quyết định số 1631/QĐ-GDĐT-VP  ngày 03 tháng 8 năm 2017 của Sở Giáo dục – Đào tạo TP.HCM công nhận danh hiệu Tập thể Lao động tiên tiến năm học 2016-2017</a:t>
                      </a:r>
                      <a:endParaRPr lang="en-US" sz="1500">
                        <a:effectLst/>
                        <a:latin typeface="Calibri"/>
                        <a:ea typeface="Calibri"/>
                        <a:cs typeface="Times New Roman"/>
                      </a:endParaRPr>
                    </a:p>
                  </a:txBody>
                  <a:tcPr marL="48655" marR="48655" marT="0" marB="0" anchor="ctr">
                    <a:lnL w="12700" cap="flat" cmpd="sng" algn="ctr">
                      <a:solidFill>
                        <a:schemeClr val="tx2">
                          <a:lumMod val="60000"/>
                          <a:lumOff val="40000"/>
                        </a:schemeClr>
                      </a:solidFill>
                      <a:prstDash val="solid"/>
                      <a:round/>
                      <a:headEnd type="none" w="med" len="med"/>
                      <a:tailEnd type="none" w="med" len="med"/>
                    </a:lnL>
                    <a:lnR w="12700" cap="flat" cmpd="sng" algn="ctr">
                      <a:solidFill>
                        <a:schemeClr val="tx2">
                          <a:lumMod val="60000"/>
                          <a:lumOff val="40000"/>
                        </a:schemeClr>
                      </a:solidFill>
                      <a:prstDash val="solid"/>
                      <a:round/>
                      <a:headEnd type="none" w="med" len="med"/>
                      <a:tailEnd type="none" w="med" len="med"/>
                    </a:lnR>
                    <a:lnT w="12700" cap="flat" cmpd="sng" algn="ctr">
                      <a:solidFill>
                        <a:schemeClr val="tx2">
                          <a:lumMod val="60000"/>
                          <a:lumOff val="40000"/>
                        </a:schemeClr>
                      </a:solidFill>
                      <a:prstDash val="solid"/>
                      <a:round/>
                      <a:headEnd type="none" w="med" len="med"/>
                      <a:tailEnd type="none" w="med" len="med"/>
                    </a:lnT>
                    <a:lnB w="12700" cap="flat" cmpd="sng" algn="ctr">
                      <a:solidFill>
                        <a:schemeClr val="tx2">
                          <a:lumMod val="60000"/>
                          <a:lumOff val="40000"/>
                        </a:schemeClr>
                      </a:solidFill>
                      <a:prstDash val="solid"/>
                      <a:round/>
                      <a:headEnd type="none" w="med" len="med"/>
                      <a:tailEnd type="none" w="med" len="med"/>
                    </a:lnB>
                  </a:tcPr>
                </a:tc>
              </a:tr>
              <a:tr h="696302">
                <a:tc>
                  <a:txBody>
                    <a:bodyPr/>
                    <a:lstStyle/>
                    <a:p>
                      <a:pPr marL="0" marR="0" algn="ctr">
                        <a:lnSpc>
                          <a:spcPct val="115000"/>
                        </a:lnSpc>
                        <a:spcBef>
                          <a:spcPts val="600"/>
                        </a:spcBef>
                        <a:spcAft>
                          <a:spcPts val="600"/>
                        </a:spcAft>
                      </a:pPr>
                      <a:r>
                        <a:rPr lang="en-US" sz="1500" smtClean="0">
                          <a:effectLst/>
                        </a:rPr>
                        <a:t>2015 </a:t>
                      </a:r>
                      <a:r>
                        <a:rPr lang="en-US" sz="1500">
                          <a:effectLst/>
                        </a:rPr>
                        <a:t>– </a:t>
                      </a:r>
                      <a:r>
                        <a:rPr lang="en-US" sz="1500" smtClean="0">
                          <a:effectLst/>
                        </a:rPr>
                        <a:t>2016</a:t>
                      </a:r>
                      <a:endParaRPr lang="en-US" sz="1500">
                        <a:effectLst/>
                        <a:latin typeface="Calibri"/>
                        <a:ea typeface="Calibri"/>
                        <a:cs typeface="Times New Roman"/>
                      </a:endParaRPr>
                    </a:p>
                  </a:txBody>
                  <a:tcPr marL="48655" marR="48655" marT="0" marB="0" anchor="ctr">
                    <a:lnL w="12700" cap="flat" cmpd="sng" algn="ctr">
                      <a:solidFill>
                        <a:schemeClr val="tx2">
                          <a:lumMod val="60000"/>
                          <a:lumOff val="40000"/>
                        </a:schemeClr>
                      </a:solidFill>
                      <a:prstDash val="solid"/>
                      <a:round/>
                      <a:headEnd type="none" w="med" len="med"/>
                      <a:tailEnd type="none" w="med" len="med"/>
                    </a:lnL>
                    <a:lnR w="12700" cap="flat" cmpd="sng" algn="ctr">
                      <a:solidFill>
                        <a:schemeClr val="tx2">
                          <a:lumMod val="60000"/>
                          <a:lumOff val="40000"/>
                        </a:schemeClr>
                      </a:solidFill>
                      <a:prstDash val="solid"/>
                      <a:round/>
                      <a:headEnd type="none" w="med" len="med"/>
                      <a:tailEnd type="none" w="med" len="med"/>
                    </a:lnR>
                    <a:lnT w="12700" cap="flat" cmpd="sng" algn="ctr">
                      <a:solidFill>
                        <a:schemeClr val="tx2">
                          <a:lumMod val="60000"/>
                          <a:lumOff val="40000"/>
                        </a:schemeClr>
                      </a:solidFill>
                      <a:prstDash val="solid"/>
                      <a:round/>
                      <a:headEnd type="none" w="med" len="med"/>
                      <a:tailEnd type="none" w="med" len="med"/>
                    </a:lnT>
                    <a:lnB w="12700" cap="flat" cmpd="sng" algn="ctr">
                      <a:solidFill>
                        <a:schemeClr val="tx2">
                          <a:lumMod val="60000"/>
                          <a:lumOff val="40000"/>
                        </a:schemeClr>
                      </a:solidFill>
                      <a:prstDash val="solid"/>
                      <a:round/>
                      <a:headEnd type="none" w="med" len="med"/>
                      <a:tailEnd type="none" w="med" len="med"/>
                    </a:lnB>
                  </a:tcPr>
                </a:tc>
                <a:tc>
                  <a:txBody>
                    <a:bodyPr/>
                    <a:lstStyle/>
                    <a:p>
                      <a:pPr marL="0" marR="0" algn="ctr">
                        <a:lnSpc>
                          <a:spcPct val="115000"/>
                        </a:lnSpc>
                        <a:spcBef>
                          <a:spcPts val="600"/>
                        </a:spcBef>
                        <a:spcAft>
                          <a:spcPts val="600"/>
                        </a:spcAft>
                      </a:pPr>
                      <a:r>
                        <a:rPr lang="en-US" sz="1500">
                          <a:effectLst/>
                        </a:rPr>
                        <a:t>Giấy khen</a:t>
                      </a:r>
                      <a:endParaRPr lang="en-US" sz="1500">
                        <a:effectLst/>
                        <a:latin typeface="Calibri"/>
                        <a:ea typeface="Calibri"/>
                        <a:cs typeface="Times New Roman"/>
                      </a:endParaRPr>
                    </a:p>
                  </a:txBody>
                  <a:tcPr marL="48655" marR="48655" marT="0" marB="0" anchor="ctr">
                    <a:lnL w="12700" cap="flat" cmpd="sng" algn="ctr">
                      <a:solidFill>
                        <a:schemeClr val="tx2">
                          <a:lumMod val="60000"/>
                          <a:lumOff val="40000"/>
                        </a:schemeClr>
                      </a:solidFill>
                      <a:prstDash val="solid"/>
                      <a:round/>
                      <a:headEnd type="none" w="med" len="med"/>
                      <a:tailEnd type="none" w="med" len="med"/>
                    </a:lnL>
                    <a:lnR w="12700" cap="flat" cmpd="sng" algn="ctr">
                      <a:solidFill>
                        <a:schemeClr val="tx2">
                          <a:lumMod val="60000"/>
                          <a:lumOff val="40000"/>
                        </a:schemeClr>
                      </a:solidFill>
                      <a:prstDash val="solid"/>
                      <a:round/>
                      <a:headEnd type="none" w="med" len="med"/>
                      <a:tailEnd type="none" w="med" len="med"/>
                    </a:lnR>
                    <a:lnT w="12700" cap="flat" cmpd="sng" algn="ctr">
                      <a:solidFill>
                        <a:schemeClr val="tx2">
                          <a:lumMod val="60000"/>
                          <a:lumOff val="40000"/>
                        </a:schemeClr>
                      </a:solidFill>
                      <a:prstDash val="solid"/>
                      <a:round/>
                      <a:headEnd type="none" w="med" len="med"/>
                      <a:tailEnd type="none" w="med" len="med"/>
                    </a:lnT>
                    <a:lnB w="12700" cap="flat" cmpd="sng" algn="ctr">
                      <a:solidFill>
                        <a:schemeClr val="tx2">
                          <a:lumMod val="60000"/>
                          <a:lumOff val="40000"/>
                        </a:schemeClr>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500">
                          <a:effectLst/>
                        </a:rPr>
                        <a:t>Quyết định số 1577/QĐ-GDĐT-VP  ngày 15 tháng 8 năm 2016 của Sở Giáo dục – Đào tạo TP.HCM khen thưởng thành tích “Đã có nhiều đóng góp tích cực trong quan hệ doanh nghiệp và tạo việc làm cho học sinh sau tốt nghiệp</a:t>
                      </a:r>
                      <a:endParaRPr lang="en-US" sz="1500">
                        <a:effectLst/>
                        <a:latin typeface="Calibri"/>
                        <a:ea typeface="Calibri"/>
                        <a:cs typeface="Times New Roman"/>
                      </a:endParaRPr>
                    </a:p>
                  </a:txBody>
                  <a:tcPr marL="48655" marR="48655" marT="0" marB="0" anchor="ctr">
                    <a:lnL w="12700" cap="flat" cmpd="sng" algn="ctr">
                      <a:solidFill>
                        <a:schemeClr val="tx2">
                          <a:lumMod val="60000"/>
                          <a:lumOff val="40000"/>
                        </a:schemeClr>
                      </a:solidFill>
                      <a:prstDash val="solid"/>
                      <a:round/>
                      <a:headEnd type="none" w="med" len="med"/>
                      <a:tailEnd type="none" w="med" len="med"/>
                    </a:lnL>
                    <a:lnR w="12700" cap="flat" cmpd="sng" algn="ctr">
                      <a:solidFill>
                        <a:schemeClr val="tx2">
                          <a:lumMod val="60000"/>
                          <a:lumOff val="40000"/>
                        </a:schemeClr>
                      </a:solidFill>
                      <a:prstDash val="solid"/>
                      <a:round/>
                      <a:headEnd type="none" w="med" len="med"/>
                      <a:tailEnd type="none" w="med" len="med"/>
                    </a:lnR>
                    <a:lnT w="12700" cap="flat" cmpd="sng" algn="ctr">
                      <a:solidFill>
                        <a:schemeClr val="tx2">
                          <a:lumMod val="60000"/>
                          <a:lumOff val="40000"/>
                        </a:schemeClr>
                      </a:solidFill>
                      <a:prstDash val="solid"/>
                      <a:round/>
                      <a:headEnd type="none" w="med" len="med"/>
                      <a:tailEnd type="none" w="med" len="med"/>
                    </a:lnT>
                    <a:lnB w="12700" cap="flat" cmpd="sng" algn="ctr">
                      <a:solidFill>
                        <a:schemeClr val="tx2">
                          <a:lumMod val="60000"/>
                          <a:lumOff val="40000"/>
                        </a:schemeClr>
                      </a:solidFill>
                      <a:prstDash val="solid"/>
                      <a:round/>
                      <a:headEnd type="none" w="med" len="med"/>
                      <a:tailEnd type="none" w="med" len="med"/>
                    </a:lnB>
                  </a:tcPr>
                </a:tc>
              </a:tr>
              <a:tr h="1044453">
                <a:tc>
                  <a:txBody>
                    <a:bodyPr/>
                    <a:lstStyle/>
                    <a:p>
                      <a:pPr marL="0" marR="0" algn="ctr">
                        <a:lnSpc>
                          <a:spcPct val="115000"/>
                        </a:lnSpc>
                        <a:spcBef>
                          <a:spcPts val="600"/>
                        </a:spcBef>
                        <a:spcAft>
                          <a:spcPts val="600"/>
                        </a:spcAft>
                      </a:pPr>
                      <a:r>
                        <a:rPr lang="en-US" sz="1500">
                          <a:effectLst/>
                        </a:rPr>
                        <a:t>2016 – 2017</a:t>
                      </a:r>
                      <a:endParaRPr lang="en-US" sz="1500">
                        <a:effectLst/>
                        <a:latin typeface="Calibri"/>
                        <a:ea typeface="Calibri"/>
                        <a:cs typeface="Times New Roman"/>
                      </a:endParaRPr>
                    </a:p>
                  </a:txBody>
                  <a:tcPr marL="48655" marR="48655" marT="0" marB="0" anchor="ctr">
                    <a:lnL w="12700" cap="flat" cmpd="sng" algn="ctr">
                      <a:solidFill>
                        <a:schemeClr val="tx2">
                          <a:lumMod val="60000"/>
                          <a:lumOff val="40000"/>
                        </a:schemeClr>
                      </a:solidFill>
                      <a:prstDash val="solid"/>
                      <a:round/>
                      <a:headEnd type="none" w="med" len="med"/>
                      <a:tailEnd type="none" w="med" len="med"/>
                    </a:lnL>
                    <a:lnR w="12700" cap="flat" cmpd="sng" algn="ctr">
                      <a:solidFill>
                        <a:schemeClr val="tx2">
                          <a:lumMod val="60000"/>
                          <a:lumOff val="40000"/>
                        </a:schemeClr>
                      </a:solidFill>
                      <a:prstDash val="solid"/>
                      <a:round/>
                      <a:headEnd type="none" w="med" len="med"/>
                      <a:tailEnd type="none" w="med" len="med"/>
                    </a:lnR>
                    <a:lnT w="12700" cap="flat" cmpd="sng" algn="ctr">
                      <a:solidFill>
                        <a:schemeClr val="tx2">
                          <a:lumMod val="60000"/>
                          <a:lumOff val="40000"/>
                        </a:schemeClr>
                      </a:solidFill>
                      <a:prstDash val="solid"/>
                      <a:round/>
                      <a:headEnd type="none" w="med" len="med"/>
                      <a:tailEnd type="none" w="med" len="med"/>
                    </a:lnT>
                    <a:lnB w="12700" cap="flat" cmpd="sng" algn="ctr">
                      <a:solidFill>
                        <a:schemeClr val="tx2">
                          <a:lumMod val="60000"/>
                          <a:lumOff val="40000"/>
                        </a:schemeClr>
                      </a:solidFill>
                      <a:prstDash val="solid"/>
                      <a:round/>
                      <a:headEnd type="none" w="med" len="med"/>
                      <a:tailEnd type="none" w="med" len="med"/>
                    </a:lnB>
                  </a:tcPr>
                </a:tc>
                <a:tc>
                  <a:txBody>
                    <a:bodyPr/>
                    <a:lstStyle/>
                    <a:p>
                      <a:pPr marL="0" marR="0" algn="ctr">
                        <a:lnSpc>
                          <a:spcPct val="115000"/>
                        </a:lnSpc>
                        <a:spcBef>
                          <a:spcPts val="600"/>
                        </a:spcBef>
                        <a:spcAft>
                          <a:spcPts val="600"/>
                        </a:spcAft>
                      </a:pPr>
                      <a:r>
                        <a:rPr lang="en-US" sz="1500">
                          <a:effectLst/>
                        </a:rPr>
                        <a:t>Bằng khen của Bộ GD&amp;ĐT</a:t>
                      </a:r>
                      <a:endParaRPr lang="en-US" sz="1500">
                        <a:effectLst/>
                        <a:latin typeface="Calibri"/>
                        <a:ea typeface="Calibri"/>
                        <a:cs typeface="Times New Roman"/>
                      </a:endParaRPr>
                    </a:p>
                  </a:txBody>
                  <a:tcPr marL="48655" marR="48655" marT="0" marB="0" anchor="ctr">
                    <a:lnL w="12700" cap="flat" cmpd="sng" algn="ctr">
                      <a:solidFill>
                        <a:schemeClr val="tx2">
                          <a:lumMod val="60000"/>
                          <a:lumOff val="40000"/>
                        </a:schemeClr>
                      </a:solidFill>
                      <a:prstDash val="solid"/>
                      <a:round/>
                      <a:headEnd type="none" w="med" len="med"/>
                      <a:tailEnd type="none" w="med" len="med"/>
                    </a:lnL>
                    <a:lnR w="12700" cap="flat" cmpd="sng" algn="ctr">
                      <a:solidFill>
                        <a:schemeClr val="tx2">
                          <a:lumMod val="60000"/>
                          <a:lumOff val="40000"/>
                        </a:schemeClr>
                      </a:solidFill>
                      <a:prstDash val="solid"/>
                      <a:round/>
                      <a:headEnd type="none" w="med" len="med"/>
                      <a:tailEnd type="none" w="med" len="med"/>
                    </a:lnR>
                    <a:lnT w="12700" cap="flat" cmpd="sng" algn="ctr">
                      <a:solidFill>
                        <a:schemeClr val="tx2">
                          <a:lumMod val="60000"/>
                          <a:lumOff val="40000"/>
                        </a:schemeClr>
                      </a:solidFill>
                      <a:prstDash val="solid"/>
                      <a:round/>
                      <a:headEnd type="none" w="med" len="med"/>
                      <a:tailEnd type="none" w="med" len="med"/>
                    </a:lnT>
                    <a:lnB w="12700" cap="flat" cmpd="sng" algn="ctr">
                      <a:solidFill>
                        <a:schemeClr val="tx2">
                          <a:lumMod val="60000"/>
                          <a:lumOff val="40000"/>
                        </a:schemeClr>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500">
                          <a:effectLst/>
                        </a:rPr>
                        <a:t>Quyết định số 289/QĐ-BGDĐT  ngày 26 tháng 1 năm 2016 của Bộ Trưởng Bộ GD&amp;ĐT có thành tích xuất sắc trong công tác thực hiện Chỉ thị số 12-CT/TW của Bộ Chính trị về tăng cường sự lãnh đạo của Đảng đối với công tác giáo dục an ninh quốc phòng trong tình hình mới.</a:t>
                      </a:r>
                      <a:endParaRPr lang="en-US" sz="1500">
                        <a:effectLst/>
                        <a:latin typeface="Calibri"/>
                        <a:ea typeface="Calibri"/>
                        <a:cs typeface="Times New Roman"/>
                      </a:endParaRPr>
                    </a:p>
                  </a:txBody>
                  <a:tcPr marL="48655" marR="48655" marT="0" marB="0" anchor="ctr">
                    <a:lnL w="12700" cap="flat" cmpd="sng" algn="ctr">
                      <a:solidFill>
                        <a:schemeClr val="tx2">
                          <a:lumMod val="60000"/>
                          <a:lumOff val="40000"/>
                        </a:schemeClr>
                      </a:solidFill>
                      <a:prstDash val="solid"/>
                      <a:round/>
                      <a:headEnd type="none" w="med" len="med"/>
                      <a:tailEnd type="none" w="med" len="med"/>
                    </a:lnL>
                    <a:lnR w="12700" cap="flat" cmpd="sng" algn="ctr">
                      <a:solidFill>
                        <a:schemeClr val="tx2">
                          <a:lumMod val="60000"/>
                          <a:lumOff val="40000"/>
                        </a:schemeClr>
                      </a:solidFill>
                      <a:prstDash val="solid"/>
                      <a:round/>
                      <a:headEnd type="none" w="med" len="med"/>
                      <a:tailEnd type="none" w="med" len="med"/>
                    </a:lnR>
                    <a:lnT w="12700" cap="flat" cmpd="sng" algn="ctr">
                      <a:solidFill>
                        <a:schemeClr val="tx2">
                          <a:lumMod val="60000"/>
                          <a:lumOff val="40000"/>
                        </a:schemeClr>
                      </a:solidFill>
                      <a:prstDash val="solid"/>
                      <a:round/>
                      <a:headEnd type="none" w="med" len="med"/>
                      <a:tailEnd type="none" w="med" len="med"/>
                    </a:lnT>
                    <a:lnB w="12700" cap="flat" cmpd="sng" algn="ctr">
                      <a:solidFill>
                        <a:schemeClr val="tx2">
                          <a:lumMod val="60000"/>
                          <a:lumOff val="40000"/>
                        </a:schemeClr>
                      </a:solidFill>
                      <a:prstDash val="solid"/>
                      <a:round/>
                      <a:headEnd type="none" w="med" len="med"/>
                      <a:tailEnd type="none" w="med" len="med"/>
                    </a:lnB>
                  </a:tcPr>
                </a:tc>
              </a:tr>
              <a:tr h="870377">
                <a:tc>
                  <a:txBody>
                    <a:bodyPr/>
                    <a:lstStyle/>
                    <a:p>
                      <a:pPr marL="0" marR="0" algn="ctr">
                        <a:lnSpc>
                          <a:spcPct val="115000"/>
                        </a:lnSpc>
                        <a:spcBef>
                          <a:spcPts val="600"/>
                        </a:spcBef>
                        <a:spcAft>
                          <a:spcPts val="600"/>
                        </a:spcAft>
                      </a:pPr>
                      <a:r>
                        <a:rPr lang="en-US" sz="1500">
                          <a:effectLst/>
                        </a:rPr>
                        <a:t>2017-2018</a:t>
                      </a:r>
                      <a:endParaRPr lang="en-US" sz="1500">
                        <a:effectLst/>
                        <a:latin typeface="Calibri"/>
                        <a:ea typeface="Calibri"/>
                        <a:cs typeface="Times New Roman"/>
                      </a:endParaRPr>
                    </a:p>
                  </a:txBody>
                  <a:tcPr marL="48655" marR="48655" marT="0" marB="0" anchor="ctr">
                    <a:lnL w="12700" cap="flat" cmpd="sng" algn="ctr">
                      <a:solidFill>
                        <a:schemeClr val="tx2">
                          <a:lumMod val="60000"/>
                          <a:lumOff val="40000"/>
                        </a:schemeClr>
                      </a:solidFill>
                      <a:prstDash val="solid"/>
                      <a:round/>
                      <a:headEnd type="none" w="med" len="med"/>
                      <a:tailEnd type="none" w="med" len="med"/>
                    </a:lnL>
                    <a:lnR w="12700" cap="flat" cmpd="sng" algn="ctr">
                      <a:solidFill>
                        <a:schemeClr val="tx2">
                          <a:lumMod val="60000"/>
                          <a:lumOff val="40000"/>
                        </a:schemeClr>
                      </a:solidFill>
                      <a:prstDash val="solid"/>
                      <a:round/>
                      <a:headEnd type="none" w="med" len="med"/>
                      <a:tailEnd type="none" w="med" len="med"/>
                    </a:lnR>
                    <a:lnT w="12700" cap="flat" cmpd="sng" algn="ctr">
                      <a:solidFill>
                        <a:schemeClr val="tx2">
                          <a:lumMod val="60000"/>
                          <a:lumOff val="40000"/>
                        </a:schemeClr>
                      </a:solidFill>
                      <a:prstDash val="solid"/>
                      <a:round/>
                      <a:headEnd type="none" w="med" len="med"/>
                      <a:tailEnd type="none" w="med" len="med"/>
                    </a:lnT>
                    <a:lnB w="12700" cap="flat" cmpd="sng" algn="ctr">
                      <a:solidFill>
                        <a:schemeClr val="tx2">
                          <a:lumMod val="60000"/>
                          <a:lumOff val="40000"/>
                        </a:schemeClr>
                      </a:solidFill>
                      <a:prstDash val="solid"/>
                      <a:round/>
                      <a:headEnd type="none" w="med" len="med"/>
                      <a:tailEnd type="none" w="med" len="med"/>
                    </a:lnB>
                  </a:tcPr>
                </a:tc>
                <a:tc>
                  <a:txBody>
                    <a:bodyPr/>
                    <a:lstStyle/>
                    <a:p>
                      <a:pPr marL="0" marR="0" algn="ctr">
                        <a:lnSpc>
                          <a:spcPct val="115000"/>
                        </a:lnSpc>
                        <a:spcBef>
                          <a:spcPts val="600"/>
                        </a:spcBef>
                        <a:spcAft>
                          <a:spcPts val="600"/>
                        </a:spcAft>
                      </a:pPr>
                      <a:r>
                        <a:rPr lang="en-US" sz="1500">
                          <a:effectLst/>
                        </a:rPr>
                        <a:t>Bằng khen của UBNDTP.HCM</a:t>
                      </a:r>
                      <a:endParaRPr lang="en-US" sz="1500">
                        <a:effectLst/>
                        <a:latin typeface="Calibri"/>
                        <a:ea typeface="Calibri"/>
                        <a:cs typeface="Times New Roman"/>
                      </a:endParaRPr>
                    </a:p>
                  </a:txBody>
                  <a:tcPr marL="48655" marR="48655" marT="0" marB="0" anchor="ctr">
                    <a:lnL w="12700" cap="flat" cmpd="sng" algn="ctr">
                      <a:solidFill>
                        <a:schemeClr val="tx2">
                          <a:lumMod val="60000"/>
                          <a:lumOff val="40000"/>
                        </a:schemeClr>
                      </a:solidFill>
                      <a:prstDash val="solid"/>
                      <a:round/>
                      <a:headEnd type="none" w="med" len="med"/>
                      <a:tailEnd type="none" w="med" len="med"/>
                    </a:lnL>
                    <a:lnR w="12700" cap="flat" cmpd="sng" algn="ctr">
                      <a:solidFill>
                        <a:schemeClr val="tx2">
                          <a:lumMod val="60000"/>
                          <a:lumOff val="40000"/>
                        </a:schemeClr>
                      </a:solidFill>
                      <a:prstDash val="solid"/>
                      <a:round/>
                      <a:headEnd type="none" w="med" len="med"/>
                      <a:tailEnd type="none" w="med" len="med"/>
                    </a:lnR>
                    <a:lnT w="12700" cap="flat" cmpd="sng" algn="ctr">
                      <a:solidFill>
                        <a:schemeClr val="tx2">
                          <a:lumMod val="60000"/>
                          <a:lumOff val="40000"/>
                        </a:schemeClr>
                      </a:solidFill>
                      <a:prstDash val="solid"/>
                      <a:round/>
                      <a:headEnd type="none" w="med" len="med"/>
                      <a:tailEnd type="none" w="med" len="med"/>
                    </a:lnT>
                    <a:lnB w="12700" cap="flat" cmpd="sng" algn="ctr">
                      <a:solidFill>
                        <a:schemeClr val="tx2">
                          <a:lumMod val="60000"/>
                          <a:lumOff val="40000"/>
                        </a:schemeClr>
                      </a:solidFill>
                      <a:prstDash val="solid"/>
                      <a:round/>
                      <a:headEnd type="none" w="med" len="med"/>
                      <a:tailEnd type="none" w="med" len="med"/>
                    </a:lnB>
                  </a:tcPr>
                </a:tc>
                <a:tc>
                  <a:txBody>
                    <a:bodyPr/>
                    <a:lstStyle/>
                    <a:p>
                      <a:pPr marL="0" marR="0" algn="just">
                        <a:lnSpc>
                          <a:spcPct val="115000"/>
                        </a:lnSpc>
                        <a:spcBef>
                          <a:spcPts val="0"/>
                        </a:spcBef>
                        <a:spcAft>
                          <a:spcPts val="0"/>
                        </a:spcAft>
                      </a:pPr>
                      <a:r>
                        <a:rPr lang="en-US" sz="1500">
                          <a:effectLst/>
                        </a:rPr>
                        <a:t>Quyết định số 1959/QĐUB ngày 11 tháng 5 năm 2018 của Ủy ban nhân dân Thành phố Hồ Chí Minh về thành tích đóng góp tích cực trong công tác tổ chức Hội thi “Học sinh, sinh viên giỏi nghề” liên lục nhiều năm, góp phần tích cực trong phong trào thi đua của thành phố.</a:t>
                      </a:r>
                      <a:endParaRPr lang="en-US" sz="1500">
                        <a:effectLst/>
                        <a:latin typeface="Calibri"/>
                        <a:ea typeface="Calibri"/>
                        <a:cs typeface="Times New Roman"/>
                      </a:endParaRPr>
                    </a:p>
                  </a:txBody>
                  <a:tcPr marL="48655" marR="48655" marT="0" marB="0" anchor="ctr">
                    <a:lnL w="12700" cap="flat" cmpd="sng" algn="ctr">
                      <a:solidFill>
                        <a:schemeClr val="tx2">
                          <a:lumMod val="60000"/>
                          <a:lumOff val="40000"/>
                        </a:schemeClr>
                      </a:solidFill>
                      <a:prstDash val="solid"/>
                      <a:round/>
                      <a:headEnd type="none" w="med" len="med"/>
                      <a:tailEnd type="none" w="med" len="med"/>
                    </a:lnL>
                    <a:lnR w="12700" cap="flat" cmpd="sng" algn="ctr">
                      <a:solidFill>
                        <a:schemeClr val="tx2">
                          <a:lumMod val="60000"/>
                          <a:lumOff val="40000"/>
                        </a:schemeClr>
                      </a:solidFill>
                      <a:prstDash val="solid"/>
                      <a:round/>
                      <a:headEnd type="none" w="med" len="med"/>
                      <a:tailEnd type="none" w="med" len="med"/>
                    </a:lnR>
                    <a:lnT w="12700" cap="flat" cmpd="sng" algn="ctr">
                      <a:solidFill>
                        <a:schemeClr val="tx2">
                          <a:lumMod val="60000"/>
                          <a:lumOff val="40000"/>
                        </a:schemeClr>
                      </a:solidFill>
                      <a:prstDash val="solid"/>
                      <a:round/>
                      <a:headEnd type="none" w="med" len="med"/>
                      <a:tailEnd type="none" w="med" len="med"/>
                    </a:lnT>
                    <a:lnB w="12700" cap="flat" cmpd="sng" algn="ctr">
                      <a:solidFill>
                        <a:schemeClr val="tx2">
                          <a:lumMod val="60000"/>
                          <a:lumOff val="40000"/>
                        </a:schemeClr>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75854166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G:\00. cum thi dua\DSC_0194.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18910" b="17811"/>
          <a:stretch/>
        </p:blipFill>
        <p:spPr bwMode="auto">
          <a:xfrm>
            <a:off x="-25401" y="-25400"/>
            <a:ext cx="9169401" cy="7035800"/>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9400" y="693330"/>
            <a:ext cx="2969614" cy="1553390"/>
          </a:xfrm>
          <a:prstGeom prst="rect">
            <a:avLst/>
          </a:prstGeom>
        </p:spPr>
      </p:pic>
      <p:sp>
        <p:nvSpPr>
          <p:cNvPr id="4" name="Rectangle 3"/>
          <p:cNvSpPr/>
          <p:nvPr/>
        </p:nvSpPr>
        <p:spPr>
          <a:xfrm>
            <a:off x="114297" y="2785416"/>
            <a:ext cx="8890001" cy="707886"/>
          </a:xfrm>
          <a:prstGeom prst="rect">
            <a:avLst/>
          </a:prstGeom>
          <a:solidFill>
            <a:schemeClr val="bg2">
              <a:alpha val="92000"/>
            </a:schemeClr>
          </a:solidFill>
          <a:ln>
            <a:noFill/>
          </a:ln>
          <a:effectLst>
            <a:softEdge rad="12700"/>
          </a:effectLst>
          <a:scene3d>
            <a:camera prst="orthographicFront"/>
            <a:lightRig rig="threePt" dir="t"/>
          </a:scene3d>
          <a:sp3d>
            <a:bevelT/>
          </a:sp3d>
        </p:spPr>
        <p:txBody>
          <a:bodyPr wrap="square">
            <a:spAutoFit/>
          </a:bodyPr>
          <a:lstStyle/>
          <a:p>
            <a:pPr algn="ctr"/>
            <a:r>
              <a:rPr lang="en-US" sz="4000" b="1" spc="50">
                <a:ln w="11430"/>
                <a:gradFill>
                  <a:gsLst>
                    <a:gs pos="25000">
                      <a:schemeClr val="accent2">
                        <a:satMod val="155000"/>
                      </a:schemeClr>
                    </a:gs>
                    <a:gs pos="100000">
                      <a:schemeClr val="accent2">
                        <a:shade val="45000"/>
                        <a:satMod val="165000"/>
                      </a:schemeClr>
                    </a:gs>
                  </a:gsLst>
                  <a:lin ang="5400000"/>
                </a:gradFill>
                <a:effectLst>
                  <a:outerShdw blurRad="38100" dist="38100" dir="2700000" algn="tl">
                    <a:srgbClr val="000000">
                      <a:alpha val="43137"/>
                    </a:srgbClr>
                  </a:outerShdw>
                </a:effectLst>
                <a:latin typeface="Tahoma" pitchFamily="34" charset="0"/>
                <a:ea typeface="Tahoma" pitchFamily="34" charset="0"/>
                <a:cs typeface="Tahoma" pitchFamily="34" charset="0"/>
              </a:rPr>
              <a:t>TRÂN TRỌNG CẢM ƠN !!!</a:t>
            </a:r>
          </a:p>
        </p:txBody>
      </p:sp>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l="11607" r="12240"/>
          <a:stretch/>
        </p:blipFill>
        <p:spPr>
          <a:xfrm>
            <a:off x="3335729" y="888134"/>
            <a:ext cx="1936955" cy="133051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23322167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3683</TotalTime>
  <Words>1718</Words>
  <Application>Microsoft Office PowerPoint</Application>
  <PresentationFormat>On-screen Show (4:3)</PresentationFormat>
  <Paragraphs>270</Paragraphs>
  <Slides>37</Slides>
  <Notes>1</Notes>
  <HiddenSlides>0</HiddenSlides>
  <MMClips>0</MMClips>
  <ScaleCrop>false</ScaleCrop>
  <HeadingPairs>
    <vt:vector size="4" baseType="variant">
      <vt:variant>
        <vt:lpstr>Theme</vt:lpstr>
      </vt:variant>
      <vt:variant>
        <vt:i4>1</vt:i4>
      </vt:variant>
      <vt:variant>
        <vt:lpstr>Slide Titles</vt:lpstr>
      </vt:variant>
      <vt:variant>
        <vt:i4>37</vt:i4>
      </vt:variant>
    </vt:vector>
  </HeadingPairs>
  <TitlesOfParts>
    <vt:vector size="38"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rongcon</dc:creator>
  <cp:lastModifiedBy>Tommy_Phan</cp:lastModifiedBy>
  <cp:revision>507</cp:revision>
  <cp:lastPrinted>2015-03-30T00:39:19Z</cp:lastPrinted>
  <dcterms:created xsi:type="dcterms:W3CDTF">2014-12-15T00:22:51Z</dcterms:created>
  <dcterms:modified xsi:type="dcterms:W3CDTF">2018-06-04T09:03:11Z</dcterms:modified>
</cp:coreProperties>
</file>